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32"/>
  </p:notesMasterIdLst>
  <p:handoutMasterIdLst>
    <p:handoutMasterId r:id="rId33"/>
  </p:handoutMasterIdLst>
  <p:sldIdLst>
    <p:sldId id="395" r:id="rId2"/>
    <p:sldId id="472" r:id="rId3"/>
    <p:sldId id="473" r:id="rId4"/>
    <p:sldId id="485" r:id="rId5"/>
    <p:sldId id="454" r:id="rId6"/>
    <p:sldId id="480" r:id="rId7"/>
    <p:sldId id="455" r:id="rId8"/>
    <p:sldId id="478" r:id="rId9"/>
    <p:sldId id="481" r:id="rId10"/>
    <p:sldId id="456" r:id="rId11"/>
    <p:sldId id="457" r:id="rId12"/>
    <p:sldId id="482" r:id="rId13"/>
    <p:sldId id="483" r:id="rId14"/>
    <p:sldId id="463" r:id="rId15"/>
    <p:sldId id="477" r:id="rId16"/>
    <p:sldId id="471" r:id="rId17"/>
    <p:sldId id="464" r:id="rId18"/>
    <p:sldId id="468" r:id="rId19"/>
    <p:sldId id="484" r:id="rId20"/>
    <p:sldId id="486" r:id="rId21"/>
    <p:sldId id="465" r:id="rId22"/>
    <p:sldId id="476" r:id="rId23"/>
    <p:sldId id="487" r:id="rId24"/>
    <p:sldId id="474" r:id="rId25"/>
    <p:sldId id="488" r:id="rId26"/>
    <p:sldId id="490" r:id="rId27"/>
    <p:sldId id="489" r:id="rId28"/>
    <p:sldId id="491" r:id="rId29"/>
    <p:sldId id="493" r:id="rId30"/>
    <p:sldId id="492" r:id="rId31"/>
  </p:sldIdLst>
  <p:sldSz cx="9144000" cy="6858000" type="screen4x3"/>
  <p:notesSz cx="6858000" cy="9163050"/>
  <p:defaultTextStyle>
    <a:defPPr>
      <a:defRPr lang="en-US"/>
    </a:defPPr>
    <a:lvl1pPr algn="l" rtl="0" eaLnBrk="0" fontAlgn="base" hangingPunct="0">
      <a:spcBef>
        <a:spcPct val="0"/>
      </a:spcBef>
      <a:spcAft>
        <a:spcPct val="0"/>
      </a:spcAft>
      <a:defRPr sz="1200" kern="1200">
        <a:solidFill>
          <a:schemeClr val="bg2"/>
        </a:solidFill>
        <a:latin typeface="Times New Roman" pitchFamily="18" charset="0"/>
        <a:ea typeface="+mn-ea"/>
        <a:cs typeface="+mn-cs"/>
      </a:defRPr>
    </a:lvl1pPr>
    <a:lvl2pPr marL="457200" algn="l" rtl="0" eaLnBrk="0" fontAlgn="base" hangingPunct="0">
      <a:spcBef>
        <a:spcPct val="0"/>
      </a:spcBef>
      <a:spcAft>
        <a:spcPct val="0"/>
      </a:spcAft>
      <a:defRPr sz="1200" kern="1200">
        <a:solidFill>
          <a:schemeClr val="bg2"/>
        </a:solidFill>
        <a:latin typeface="Times New Roman" pitchFamily="18" charset="0"/>
        <a:ea typeface="+mn-ea"/>
        <a:cs typeface="+mn-cs"/>
      </a:defRPr>
    </a:lvl2pPr>
    <a:lvl3pPr marL="914400" algn="l" rtl="0" eaLnBrk="0" fontAlgn="base" hangingPunct="0">
      <a:spcBef>
        <a:spcPct val="0"/>
      </a:spcBef>
      <a:spcAft>
        <a:spcPct val="0"/>
      </a:spcAft>
      <a:defRPr sz="1200" kern="1200">
        <a:solidFill>
          <a:schemeClr val="bg2"/>
        </a:solidFill>
        <a:latin typeface="Times New Roman" pitchFamily="18" charset="0"/>
        <a:ea typeface="+mn-ea"/>
        <a:cs typeface="+mn-cs"/>
      </a:defRPr>
    </a:lvl3pPr>
    <a:lvl4pPr marL="1371600" algn="l" rtl="0" eaLnBrk="0" fontAlgn="base" hangingPunct="0">
      <a:spcBef>
        <a:spcPct val="0"/>
      </a:spcBef>
      <a:spcAft>
        <a:spcPct val="0"/>
      </a:spcAft>
      <a:defRPr sz="1200" kern="1200">
        <a:solidFill>
          <a:schemeClr val="bg2"/>
        </a:solidFill>
        <a:latin typeface="Times New Roman" pitchFamily="18" charset="0"/>
        <a:ea typeface="+mn-ea"/>
        <a:cs typeface="+mn-cs"/>
      </a:defRPr>
    </a:lvl4pPr>
    <a:lvl5pPr marL="1828800" algn="l" rtl="0" eaLnBrk="0" fontAlgn="base" hangingPunct="0">
      <a:spcBef>
        <a:spcPct val="0"/>
      </a:spcBef>
      <a:spcAft>
        <a:spcPct val="0"/>
      </a:spcAft>
      <a:defRPr sz="1200" kern="1200">
        <a:solidFill>
          <a:schemeClr val="bg2"/>
        </a:solidFill>
        <a:latin typeface="Times New Roman" pitchFamily="18" charset="0"/>
        <a:ea typeface="+mn-ea"/>
        <a:cs typeface="+mn-cs"/>
      </a:defRPr>
    </a:lvl5pPr>
    <a:lvl6pPr marL="2286000" algn="l" defTabSz="914400" rtl="0" eaLnBrk="1" latinLnBrk="0" hangingPunct="1">
      <a:defRPr sz="1200" kern="1200">
        <a:solidFill>
          <a:schemeClr val="bg2"/>
        </a:solidFill>
        <a:latin typeface="Times New Roman" pitchFamily="18" charset="0"/>
        <a:ea typeface="+mn-ea"/>
        <a:cs typeface="+mn-cs"/>
      </a:defRPr>
    </a:lvl6pPr>
    <a:lvl7pPr marL="2743200" algn="l" defTabSz="914400" rtl="0" eaLnBrk="1" latinLnBrk="0" hangingPunct="1">
      <a:defRPr sz="1200" kern="1200">
        <a:solidFill>
          <a:schemeClr val="bg2"/>
        </a:solidFill>
        <a:latin typeface="Times New Roman" pitchFamily="18" charset="0"/>
        <a:ea typeface="+mn-ea"/>
        <a:cs typeface="+mn-cs"/>
      </a:defRPr>
    </a:lvl7pPr>
    <a:lvl8pPr marL="3200400" algn="l" defTabSz="914400" rtl="0" eaLnBrk="1" latinLnBrk="0" hangingPunct="1">
      <a:defRPr sz="1200" kern="1200">
        <a:solidFill>
          <a:schemeClr val="bg2"/>
        </a:solidFill>
        <a:latin typeface="Times New Roman" pitchFamily="18" charset="0"/>
        <a:ea typeface="+mn-ea"/>
        <a:cs typeface="+mn-cs"/>
      </a:defRPr>
    </a:lvl8pPr>
    <a:lvl9pPr marL="3657600" algn="l" defTabSz="914400" rtl="0" eaLnBrk="1" latinLnBrk="0" hangingPunct="1">
      <a:defRPr sz="1200" kern="1200">
        <a:solidFill>
          <a:schemeClr val="bg2"/>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FFFF"/>
    <a:srgbClr val="F9051C"/>
    <a:srgbClr val="00FF00"/>
    <a:srgbClr val="789EFC"/>
    <a:srgbClr val="08F0F6"/>
    <a:srgbClr val="E7F20C"/>
    <a:srgbClr val="9FBAFD"/>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37" autoAdjust="0"/>
    <p:restoredTop sz="94659" autoAdjust="0"/>
  </p:normalViewPr>
  <p:slideViewPr>
    <p:cSldViewPr snapToObjects="1">
      <p:cViewPr>
        <p:scale>
          <a:sx n="100" d="100"/>
          <a:sy n="100" d="100"/>
        </p:scale>
        <p:origin x="-1860" y="-2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Objects="1">
      <p:cViewPr varScale="1">
        <p:scale>
          <a:sx n="57" d="100"/>
          <a:sy n="57" d="100"/>
        </p:scale>
        <p:origin x="-1710" y="-78"/>
      </p:cViewPr>
      <p:guideLst>
        <p:guide orient="horz" pos="2886"/>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0850"/>
          </a:xfrm>
          <a:prstGeom prst="rect">
            <a:avLst/>
          </a:prstGeom>
          <a:noFill/>
          <a:ln w="12700">
            <a:noFill/>
            <a:miter lim="800000"/>
            <a:headEnd type="none" w="sm" len="sm"/>
            <a:tailEnd type="none" w="sm" len="sm"/>
          </a:ln>
          <a:effectLst/>
        </p:spPr>
        <p:txBody>
          <a:bodyPr vert="horz" wrap="square" lIns="89831" tIns="44915" rIns="89831" bIns="44915" numCol="1" anchor="t" anchorCtr="0" compatLnSpc="1">
            <a:prstTxWarp prst="textNoShape">
              <a:avLst/>
            </a:prstTxWarp>
          </a:bodyPr>
          <a:lstStyle>
            <a:lvl1pPr defTabSz="898525">
              <a:defRPr>
                <a:solidFill>
                  <a:schemeClr val="tx1"/>
                </a:solidFill>
              </a:defRPr>
            </a:lvl1pPr>
          </a:lstStyle>
          <a:p>
            <a:endParaRPr lang="en-GB"/>
          </a:p>
        </p:txBody>
      </p:sp>
      <p:sp>
        <p:nvSpPr>
          <p:cNvPr id="26627" name="Rectangle 3"/>
          <p:cNvSpPr>
            <a:spLocks noGrp="1" noChangeArrowheads="1"/>
          </p:cNvSpPr>
          <p:nvPr>
            <p:ph type="dt" sz="quarter" idx="1"/>
          </p:nvPr>
        </p:nvSpPr>
        <p:spPr bwMode="auto">
          <a:xfrm>
            <a:off x="3886200" y="0"/>
            <a:ext cx="2971800" cy="450850"/>
          </a:xfrm>
          <a:prstGeom prst="rect">
            <a:avLst/>
          </a:prstGeom>
          <a:noFill/>
          <a:ln w="12700">
            <a:noFill/>
            <a:miter lim="800000"/>
            <a:headEnd type="none" w="sm" len="sm"/>
            <a:tailEnd type="none" w="sm" len="sm"/>
          </a:ln>
          <a:effectLst/>
        </p:spPr>
        <p:txBody>
          <a:bodyPr vert="horz" wrap="square" lIns="89831" tIns="44915" rIns="89831" bIns="44915" numCol="1" anchor="t" anchorCtr="0" compatLnSpc="1">
            <a:prstTxWarp prst="textNoShape">
              <a:avLst/>
            </a:prstTxWarp>
          </a:bodyPr>
          <a:lstStyle>
            <a:lvl1pPr algn="r" defTabSz="898525">
              <a:defRPr>
                <a:solidFill>
                  <a:schemeClr val="tx1"/>
                </a:solidFill>
              </a:defRPr>
            </a:lvl1pPr>
          </a:lstStyle>
          <a:p>
            <a:endParaRPr lang="en-GB"/>
          </a:p>
        </p:txBody>
      </p:sp>
      <p:sp>
        <p:nvSpPr>
          <p:cNvPr id="26628" name="Rectangle 4"/>
          <p:cNvSpPr>
            <a:spLocks noGrp="1" noChangeArrowheads="1"/>
          </p:cNvSpPr>
          <p:nvPr>
            <p:ph type="ftr" sz="quarter" idx="2"/>
          </p:nvPr>
        </p:nvSpPr>
        <p:spPr bwMode="auto">
          <a:xfrm>
            <a:off x="0" y="8712200"/>
            <a:ext cx="2971800" cy="450850"/>
          </a:xfrm>
          <a:prstGeom prst="rect">
            <a:avLst/>
          </a:prstGeom>
          <a:noFill/>
          <a:ln w="12700">
            <a:noFill/>
            <a:miter lim="800000"/>
            <a:headEnd type="none" w="sm" len="sm"/>
            <a:tailEnd type="none" w="sm" len="sm"/>
          </a:ln>
          <a:effectLst/>
        </p:spPr>
        <p:txBody>
          <a:bodyPr vert="horz" wrap="square" lIns="89831" tIns="44915" rIns="89831" bIns="44915" numCol="1" anchor="b" anchorCtr="0" compatLnSpc="1">
            <a:prstTxWarp prst="textNoShape">
              <a:avLst/>
            </a:prstTxWarp>
          </a:bodyPr>
          <a:lstStyle>
            <a:lvl1pPr defTabSz="898525">
              <a:defRPr>
                <a:solidFill>
                  <a:schemeClr val="tx1"/>
                </a:solidFill>
              </a:defRPr>
            </a:lvl1pPr>
          </a:lstStyle>
          <a:p>
            <a:endParaRPr lang="en-GB"/>
          </a:p>
        </p:txBody>
      </p:sp>
      <p:sp>
        <p:nvSpPr>
          <p:cNvPr id="26629" name="Rectangle 5"/>
          <p:cNvSpPr>
            <a:spLocks noGrp="1" noChangeArrowheads="1"/>
          </p:cNvSpPr>
          <p:nvPr>
            <p:ph type="sldNum" sz="quarter" idx="3"/>
          </p:nvPr>
        </p:nvSpPr>
        <p:spPr bwMode="auto">
          <a:xfrm>
            <a:off x="3886200" y="8712200"/>
            <a:ext cx="2971800" cy="450850"/>
          </a:xfrm>
          <a:prstGeom prst="rect">
            <a:avLst/>
          </a:prstGeom>
          <a:noFill/>
          <a:ln w="12700">
            <a:noFill/>
            <a:miter lim="800000"/>
            <a:headEnd type="none" w="sm" len="sm"/>
            <a:tailEnd type="none" w="sm" len="sm"/>
          </a:ln>
          <a:effectLst/>
        </p:spPr>
        <p:txBody>
          <a:bodyPr vert="horz" wrap="square" lIns="89831" tIns="44915" rIns="89831" bIns="44915" numCol="1" anchor="b" anchorCtr="0" compatLnSpc="1">
            <a:prstTxWarp prst="textNoShape">
              <a:avLst/>
            </a:prstTxWarp>
          </a:bodyPr>
          <a:lstStyle>
            <a:lvl1pPr algn="r" defTabSz="898525">
              <a:defRPr>
                <a:solidFill>
                  <a:schemeClr val="tx1"/>
                </a:solidFill>
              </a:defRPr>
            </a:lvl1pPr>
          </a:lstStyle>
          <a:p>
            <a:fld id="{6EBEA5DF-3B0D-4780-AF32-77B4CC1DDF33}" type="slidenum">
              <a:rPr lang="en-GB"/>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0850"/>
          </a:xfrm>
          <a:prstGeom prst="rect">
            <a:avLst/>
          </a:prstGeom>
          <a:noFill/>
          <a:ln w="12700">
            <a:noFill/>
            <a:miter lim="800000"/>
            <a:headEnd type="none" w="sm" len="sm"/>
            <a:tailEnd type="none" w="sm" len="sm"/>
          </a:ln>
          <a:effectLst/>
        </p:spPr>
        <p:txBody>
          <a:bodyPr vert="horz" wrap="square" lIns="89831" tIns="44915" rIns="89831" bIns="44915" numCol="1" anchor="t" anchorCtr="0" compatLnSpc="1">
            <a:prstTxWarp prst="textNoShape">
              <a:avLst/>
            </a:prstTxWarp>
          </a:bodyPr>
          <a:lstStyle>
            <a:lvl1pPr defTabSz="898525">
              <a:defRPr>
                <a:solidFill>
                  <a:schemeClr val="tx1"/>
                </a:solidFill>
              </a:defRPr>
            </a:lvl1pPr>
          </a:lstStyle>
          <a:p>
            <a:endParaRPr lang="en-GB"/>
          </a:p>
        </p:txBody>
      </p:sp>
      <p:sp>
        <p:nvSpPr>
          <p:cNvPr id="50179" name="Rectangle 3"/>
          <p:cNvSpPr>
            <a:spLocks noGrp="1" noChangeArrowheads="1"/>
          </p:cNvSpPr>
          <p:nvPr>
            <p:ph type="dt" idx="1"/>
          </p:nvPr>
        </p:nvSpPr>
        <p:spPr bwMode="auto">
          <a:xfrm>
            <a:off x="3886200" y="0"/>
            <a:ext cx="2971800" cy="450850"/>
          </a:xfrm>
          <a:prstGeom prst="rect">
            <a:avLst/>
          </a:prstGeom>
          <a:noFill/>
          <a:ln w="12700">
            <a:noFill/>
            <a:miter lim="800000"/>
            <a:headEnd type="none" w="sm" len="sm"/>
            <a:tailEnd type="none" w="sm" len="sm"/>
          </a:ln>
          <a:effectLst/>
        </p:spPr>
        <p:txBody>
          <a:bodyPr vert="horz" wrap="square" lIns="89831" tIns="44915" rIns="89831" bIns="44915" numCol="1" anchor="t" anchorCtr="0" compatLnSpc="1">
            <a:prstTxWarp prst="textNoShape">
              <a:avLst/>
            </a:prstTxWarp>
          </a:bodyPr>
          <a:lstStyle>
            <a:lvl1pPr algn="r" defTabSz="898525">
              <a:defRPr>
                <a:solidFill>
                  <a:schemeClr val="tx1"/>
                </a:solidFill>
              </a:defRPr>
            </a:lvl1pPr>
          </a:lstStyle>
          <a:p>
            <a:endParaRPr lang="en-GB"/>
          </a:p>
        </p:txBody>
      </p:sp>
      <p:sp>
        <p:nvSpPr>
          <p:cNvPr id="50180" name="Rectangle 4"/>
          <p:cNvSpPr>
            <a:spLocks noGrp="1" noRot="1" noChangeAspect="1" noChangeArrowheads="1" noTextEdit="1"/>
          </p:cNvSpPr>
          <p:nvPr>
            <p:ph type="sldImg" idx="2"/>
          </p:nvPr>
        </p:nvSpPr>
        <p:spPr bwMode="auto">
          <a:xfrm>
            <a:off x="1127125" y="676275"/>
            <a:ext cx="4605338" cy="3454400"/>
          </a:xfrm>
          <a:prstGeom prst="rect">
            <a:avLst/>
          </a:prstGeom>
          <a:noFill/>
          <a:ln w="9525">
            <a:solidFill>
              <a:srgbClr val="000000"/>
            </a:solidFill>
            <a:miter lim="800000"/>
            <a:headEnd/>
            <a:tailEnd/>
          </a:ln>
          <a:effectLst/>
        </p:spPr>
      </p:sp>
      <p:sp>
        <p:nvSpPr>
          <p:cNvPr id="50181" name="Rectangle 5"/>
          <p:cNvSpPr>
            <a:spLocks noGrp="1" noChangeArrowheads="1"/>
          </p:cNvSpPr>
          <p:nvPr>
            <p:ph type="body" sz="quarter" idx="3"/>
          </p:nvPr>
        </p:nvSpPr>
        <p:spPr bwMode="auto">
          <a:xfrm>
            <a:off x="914400" y="4356100"/>
            <a:ext cx="5029200" cy="4130675"/>
          </a:xfrm>
          <a:prstGeom prst="rect">
            <a:avLst/>
          </a:prstGeom>
          <a:noFill/>
          <a:ln w="12700">
            <a:noFill/>
            <a:miter lim="800000"/>
            <a:headEnd type="none" w="sm" len="sm"/>
            <a:tailEnd type="none" w="sm" len="sm"/>
          </a:ln>
          <a:effectLst/>
        </p:spPr>
        <p:txBody>
          <a:bodyPr vert="horz" wrap="square" lIns="89831" tIns="44915" rIns="89831" bIns="44915"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50182" name="Rectangle 6"/>
          <p:cNvSpPr>
            <a:spLocks noGrp="1" noChangeArrowheads="1"/>
          </p:cNvSpPr>
          <p:nvPr>
            <p:ph type="ftr" sz="quarter" idx="4"/>
          </p:nvPr>
        </p:nvSpPr>
        <p:spPr bwMode="auto">
          <a:xfrm>
            <a:off x="0" y="8712200"/>
            <a:ext cx="2971800" cy="450850"/>
          </a:xfrm>
          <a:prstGeom prst="rect">
            <a:avLst/>
          </a:prstGeom>
          <a:noFill/>
          <a:ln w="12700">
            <a:noFill/>
            <a:miter lim="800000"/>
            <a:headEnd type="none" w="sm" len="sm"/>
            <a:tailEnd type="none" w="sm" len="sm"/>
          </a:ln>
          <a:effectLst/>
        </p:spPr>
        <p:txBody>
          <a:bodyPr vert="horz" wrap="square" lIns="89831" tIns="44915" rIns="89831" bIns="44915" numCol="1" anchor="b" anchorCtr="0" compatLnSpc="1">
            <a:prstTxWarp prst="textNoShape">
              <a:avLst/>
            </a:prstTxWarp>
          </a:bodyPr>
          <a:lstStyle>
            <a:lvl1pPr defTabSz="898525">
              <a:defRPr>
                <a:solidFill>
                  <a:schemeClr val="tx1"/>
                </a:solidFill>
              </a:defRPr>
            </a:lvl1pPr>
          </a:lstStyle>
          <a:p>
            <a:endParaRPr lang="en-GB"/>
          </a:p>
        </p:txBody>
      </p:sp>
      <p:sp>
        <p:nvSpPr>
          <p:cNvPr id="50183" name="Rectangle 7"/>
          <p:cNvSpPr>
            <a:spLocks noGrp="1" noChangeArrowheads="1"/>
          </p:cNvSpPr>
          <p:nvPr>
            <p:ph type="sldNum" sz="quarter" idx="5"/>
          </p:nvPr>
        </p:nvSpPr>
        <p:spPr bwMode="auto">
          <a:xfrm>
            <a:off x="3886200" y="8712200"/>
            <a:ext cx="2971800" cy="450850"/>
          </a:xfrm>
          <a:prstGeom prst="rect">
            <a:avLst/>
          </a:prstGeom>
          <a:noFill/>
          <a:ln w="12700">
            <a:noFill/>
            <a:miter lim="800000"/>
            <a:headEnd type="none" w="sm" len="sm"/>
            <a:tailEnd type="none" w="sm" len="sm"/>
          </a:ln>
          <a:effectLst/>
        </p:spPr>
        <p:txBody>
          <a:bodyPr vert="horz" wrap="square" lIns="89831" tIns="44915" rIns="89831" bIns="44915" numCol="1" anchor="b" anchorCtr="0" compatLnSpc="1">
            <a:prstTxWarp prst="textNoShape">
              <a:avLst/>
            </a:prstTxWarp>
          </a:bodyPr>
          <a:lstStyle>
            <a:lvl1pPr algn="r" defTabSz="898525">
              <a:defRPr>
                <a:solidFill>
                  <a:schemeClr val="tx1"/>
                </a:solidFill>
              </a:defRPr>
            </a:lvl1pPr>
          </a:lstStyle>
          <a:p>
            <a:fld id="{80BCC690-932C-4A2E-B568-1BDE0913C49B}" type="slidenum">
              <a:rPr lang="en-GB"/>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99663B-D378-43C8-9A92-3996176B1892}" type="slidenum">
              <a:rPr lang="en-GB"/>
              <a:pPr/>
              <a:t>1</a:t>
            </a:fld>
            <a:endParaRPr lang="en-GB"/>
          </a:p>
        </p:txBody>
      </p:sp>
      <p:sp>
        <p:nvSpPr>
          <p:cNvPr id="310274" name="Rectangle 2"/>
          <p:cNvSpPr>
            <a:spLocks noGrp="1" noRot="1" noChangeAspect="1" noChangeArrowheads="1" noTextEdit="1"/>
          </p:cNvSpPr>
          <p:nvPr>
            <p:ph type="sldImg"/>
          </p:nvPr>
        </p:nvSpPr>
        <p:spPr>
          <a:ln/>
        </p:spPr>
      </p:sp>
      <p:sp>
        <p:nvSpPr>
          <p:cNvPr id="31027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4210" name="Rectangle 2"/>
          <p:cNvSpPr>
            <a:spLocks noGrp="1" noChangeArrowheads="1"/>
          </p:cNvSpPr>
          <p:nvPr>
            <p:ph type="ctrTitle" sz="quarter"/>
          </p:nvPr>
        </p:nvSpPr>
        <p:spPr>
          <a:xfrm>
            <a:off x="1676400" y="228600"/>
            <a:ext cx="6781800" cy="1143000"/>
          </a:xfrm>
        </p:spPr>
        <p:txBody>
          <a:bodyPr/>
          <a:lstStyle>
            <a:lvl1pPr>
              <a:defRPr/>
            </a:lvl1pPr>
          </a:lstStyle>
          <a:p>
            <a:r>
              <a:rPr lang="en-GB"/>
              <a:t>Click to edit Master title style</a:t>
            </a:r>
          </a:p>
        </p:txBody>
      </p:sp>
      <p:sp>
        <p:nvSpPr>
          <p:cNvPr id="94211" name="Rectangle 3"/>
          <p:cNvSpPr>
            <a:spLocks noGrp="1" noChangeArrowheads="1"/>
          </p:cNvSpPr>
          <p:nvPr>
            <p:ph type="subTitle" sz="quarter" idx="1"/>
          </p:nvPr>
        </p:nvSpPr>
        <p:spPr>
          <a:xfrm>
            <a:off x="533400" y="1981200"/>
            <a:ext cx="6172200" cy="3886200"/>
          </a:xfrm>
        </p:spPr>
        <p:txBody>
          <a:bodyPr/>
          <a:lstStyle>
            <a:lvl1pPr marL="0" indent="0" algn="ctr">
              <a:buFont typeface="Monotype Sorts" pitchFamily="2" charset="2"/>
              <a:buNone/>
              <a:defRPr sz="3600" b="1">
                <a:solidFill>
                  <a:srgbClr val="08F0F6"/>
                </a:solidFill>
              </a:defRPr>
            </a:lvl1pPr>
          </a:lstStyle>
          <a:p>
            <a:r>
              <a:rPr lang="en-GB"/>
              <a:t>Click to edit Master subtitle style</a:t>
            </a:r>
          </a:p>
        </p:txBody>
      </p:sp>
      <p:sp>
        <p:nvSpPr>
          <p:cNvPr id="94212" name="Rectangle 4"/>
          <p:cNvSpPr>
            <a:spLocks noGrp="1" noChangeArrowheads="1"/>
          </p:cNvSpPr>
          <p:nvPr>
            <p:ph type="dt" sz="quarter" idx="2"/>
          </p:nvPr>
        </p:nvSpPr>
        <p:spPr/>
        <p:txBody>
          <a:bodyPr/>
          <a:lstStyle>
            <a:lvl1pPr>
              <a:defRPr/>
            </a:lvl1pPr>
          </a:lstStyle>
          <a:p>
            <a:endParaRPr lang="en-GB"/>
          </a:p>
        </p:txBody>
      </p:sp>
      <p:sp>
        <p:nvSpPr>
          <p:cNvPr id="94213" name="Rectangle 5"/>
          <p:cNvSpPr>
            <a:spLocks noGrp="1" noChangeArrowheads="1"/>
          </p:cNvSpPr>
          <p:nvPr>
            <p:ph type="ftr" sz="quarter" idx="3"/>
          </p:nvPr>
        </p:nvSpPr>
        <p:spPr>
          <a:xfrm>
            <a:off x="3276600" y="6400800"/>
            <a:ext cx="2895600" cy="457200"/>
          </a:xfrm>
        </p:spPr>
        <p:txBody>
          <a:bodyPr/>
          <a:lstStyle>
            <a:lvl1pPr>
              <a:defRPr/>
            </a:lvl1pPr>
          </a:lstStyle>
          <a:p>
            <a:endParaRPr lang="en-GB"/>
          </a:p>
        </p:txBody>
      </p:sp>
      <p:sp>
        <p:nvSpPr>
          <p:cNvPr id="94214" name="Rectangle 6"/>
          <p:cNvSpPr>
            <a:spLocks noGrp="1" noChangeArrowheads="1"/>
          </p:cNvSpPr>
          <p:nvPr>
            <p:ph type="sldNum" sz="quarter" idx="4"/>
          </p:nvPr>
        </p:nvSpPr>
        <p:spPr>
          <a:xfrm>
            <a:off x="7239000" y="6400800"/>
            <a:ext cx="1905000" cy="457200"/>
          </a:xfrm>
        </p:spPr>
        <p:txBody>
          <a:bodyPr/>
          <a:lstStyle>
            <a:lvl1pPr>
              <a:defRPr sz="1400"/>
            </a:lvl1pPr>
          </a:lstStyle>
          <a:p>
            <a:fld id="{E68BE3A8-E254-4AAE-A694-2D5D61B959FD}" type="slidenum">
              <a:rPr lang="en-GB"/>
              <a:pPr/>
              <a:t>‹#›</a:t>
            </a:fld>
            <a:endParaRPr lang="en-GB"/>
          </a:p>
        </p:txBody>
      </p:sp>
      <p:graphicFrame>
        <p:nvGraphicFramePr>
          <p:cNvPr id="94246" name="Rectangle 38"/>
          <p:cNvGraphicFramePr>
            <a:graphicFrameLocks/>
          </p:cNvGraphicFramePr>
          <p:nvPr/>
        </p:nvGraphicFramePr>
        <p:xfrm>
          <a:off x="1600200" y="1371600"/>
          <a:ext cx="6096000" cy="4064000"/>
        </p:xfrm>
        <a:graphic>
          <a:graphicData uri="http://schemas.openxmlformats.org/presentationml/2006/ole">
            <p:oleObj spid="_x0000_s94246" name="Clip" r:id="rId3" imgW="0" imgH="0" progId="">
              <p:embed/>
            </p:oleObj>
          </a:graphicData>
        </a:graphic>
      </p:graphicFrame>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6EA7471E-7019-49FD-8342-B898BBC82340}" type="slidenum">
              <a:rPr lang="en-GB"/>
              <a:pPr/>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1C04943D-6587-4A29-834D-E28D0813C14A}" type="slidenum">
              <a:rPr lang="en-GB"/>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981200"/>
            <a:ext cx="4191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191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D309BCB6-91BA-4661-B79E-4FDCEC472CD7}" type="slidenum">
              <a:rPr lang="en-GB"/>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FBA6178A-7174-489E-825F-88511E1594A6}" type="slidenum">
              <a:rPr lang="en-GB"/>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65C62532-5228-433F-8B02-F6678FCC6A71}" type="slidenum">
              <a:rPr lang="en-GB"/>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FA04C019-CC70-4761-9213-ADC2A836214A}" type="slidenum">
              <a:rPr lang="en-GB"/>
              <a:pPr/>
              <a:t>‹#›</a:t>
            </a:fld>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BEA8EC6A-2F7F-44E2-B99D-DCC1C2D8D634}" type="slidenum">
              <a:rPr lang="en-GB"/>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3B31B9B8-B8DB-4579-9C02-884F2F2D39DB}" type="slidenum">
              <a:rPr lang="en-GB"/>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EF0CE7FD-7531-444A-B8A8-12BCC361F4A7}" type="slidenum">
              <a:rPr lang="en-GB"/>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0"/>
            <a:ext cx="21336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0"/>
            <a:ext cx="62484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8E30AF28-2F1D-493F-9A8C-57C5949364A9}" type="slidenum">
              <a:rPr lang="en-GB"/>
              <a:pPr/>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93186" name="Group 2"/>
          <p:cNvGrpSpPr>
            <a:grpSpLocks/>
          </p:cNvGrpSpPr>
          <p:nvPr/>
        </p:nvGrpSpPr>
        <p:grpSpPr bwMode="auto">
          <a:xfrm>
            <a:off x="12700" y="1371600"/>
            <a:ext cx="9131300" cy="247650"/>
            <a:chOff x="0" y="960"/>
            <a:chExt cx="5752" cy="156"/>
          </a:xfrm>
        </p:grpSpPr>
        <p:sp>
          <p:nvSpPr>
            <p:cNvPr id="93187" name="Rectangle 3"/>
            <p:cNvSpPr>
              <a:spLocks noChangeArrowheads="1"/>
            </p:cNvSpPr>
            <p:nvPr/>
          </p:nvSpPr>
          <p:spPr bwMode="ltGray">
            <a:xfrm>
              <a:off x="0" y="960"/>
              <a:ext cx="5752" cy="72"/>
            </a:xfrm>
            <a:prstGeom prst="rect">
              <a:avLst/>
            </a:prstGeom>
            <a:gradFill rotWithShape="0">
              <a:gsLst>
                <a:gs pos="0">
                  <a:schemeClr val="bg2"/>
                </a:gs>
                <a:gs pos="50000">
                  <a:schemeClr val="tx2"/>
                </a:gs>
                <a:gs pos="100000">
                  <a:schemeClr val="bg2"/>
                </a:gs>
              </a:gsLst>
              <a:lin ang="0" scaled="1"/>
            </a:gradFill>
            <a:ln w="9525">
              <a:noFill/>
              <a:miter lim="800000"/>
              <a:headEnd/>
              <a:tailEnd/>
            </a:ln>
            <a:effectLst/>
          </p:spPr>
          <p:txBody>
            <a:bodyPr wrap="none" anchor="ctr"/>
            <a:lstStyle/>
            <a:p>
              <a:endParaRPr lang="en-US"/>
            </a:p>
          </p:txBody>
        </p:sp>
        <p:sp>
          <p:nvSpPr>
            <p:cNvPr id="93188" name="Rectangle 4"/>
            <p:cNvSpPr>
              <a:spLocks noChangeArrowheads="1"/>
            </p:cNvSpPr>
            <p:nvPr/>
          </p:nvSpPr>
          <p:spPr bwMode="ltGray">
            <a:xfrm>
              <a:off x="0" y="1092"/>
              <a:ext cx="5752" cy="24"/>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wrap="none" anchor="ctr"/>
            <a:lstStyle/>
            <a:p>
              <a:endParaRPr lang="en-US"/>
            </a:p>
          </p:txBody>
        </p:sp>
      </p:grpSp>
      <p:sp>
        <p:nvSpPr>
          <p:cNvPr id="93189" name="Rectangle 5"/>
          <p:cNvSpPr>
            <a:spLocks noGrp="1" noChangeArrowheads="1"/>
          </p:cNvSpPr>
          <p:nvPr>
            <p:ph type="title"/>
          </p:nvPr>
        </p:nvSpPr>
        <p:spPr bwMode="auto">
          <a:xfrm>
            <a:off x="457200" y="0"/>
            <a:ext cx="8382000" cy="1295400"/>
          </a:xfrm>
          <a:prstGeom prst="rect">
            <a:avLst/>
          </a:prstGeom>
          <a:noFill/>
          <a:ln w="9525">
            <a:noFill/>
            <a:miter lim="800000"/>
            <a:headEnd/>
            <a:tailEnd/>
          </a:ln>
          <a:effectLst>
            <a:outerShdw dist="13470" dir="2700000" algn="ctr" rotWithShape="0">
              <a:schemeClr val="bg2"/>
            </a:outerShdw>
          </a:effectLst>
        </p:spPr>
        <p:txBody>
          <a:bodyPr vert="horz" wrap="square" lIns="92075" tIns="46038" rIns="92075" bIns="46038" numCol="1" anchor="ctr" anchorCtr="0" compatLnSpc="1">
            <a:prstTxWarp prst="textNoShape">
              <a:avLst/>
            </a:prstTxWarp>
          </a:bodyPr>
          <a:lstStyle/>
          <a:p>
            <a:pPr lvl="0"/>
            <a:r>
              <a:rPr lang="en-GB" smtClean="0"/>
              <a:t>B.C. Forest Service</a:t>
            </a:r>
            <a:br>
              <a:rPr lang="en-GB" smtClean="0"/>
            </a:br>
            <a:r>
              <a:rPr lang="en-GB" smtClean="0"/>
              <a:t>Click to edit Master title style</a:t>
            </a:r>
          </a:p>
        </p:txBody>
      </p:sp>
      <p:sp>
        <p:nvSpPr>
          <p:cNvPr id="93190" name="Rectangle 6"/>
          <p:cNvSpPr>
            <a:spLocks noGrp="1" noChangeArrowheads="1"/>
          </p:cNvSpPr>
          <p:nvPr>
            <p:ph type="body" idx="1"/>
          </p:nvPr>
        </p:nvSpPr>
        <p:spPr bwMode="auto">
          <a:xfrm>
            <a:off x="304800" y="1981200"/>
            <a:ext cx="8534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93191" name="Rectangle 7"/>
          <p:cNvSpPr>
            <a:spLocks noGrp="1" noChangeArrowheads="1"/>
          </p:cNvSpPr>
          <p:nvPr>
            <p:ph type="dt" sz="half" idx="2"/>
          </p:nvPr>
        </p:nvSpPr>
        <p:spPr bwMode="auto">
          <a:xfrm>
            <a:off x="0" y="64008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tx1"/>
                </a:solidFill>
                <a:effectLst>
                  <a:outerShdw blurRad="38100" dist="38100" dir="2700000" algn="tl">
                    <a:srgbClr val="000000"/>
                  </a:outerShdw>
                </a:effectLst>
                <a:latin typeface="+mj-lt"/>
              </a:defRPr>
            </a:lvl1pPr>
          </a:lstStyle>
          <a:p>
            <a:endParaRPr lang="en-GB"/>
          </a:p>
        </p:txBody>
      </p:sp>
      <p:sp>
        <p:nvSpPr>
          <p:cNvPr id="93192" name="Rectangle 8"/>
          <p:cNvSpPr>
            <a:spLocks noGrp="1" noChangeArrowheads="1"/>
          </p:cNvSpPr>
          <p:nvPr>
            <p:ph type="ftr" sz="quarter" idx="3"/>
          </p:nvPr>
        </p:nvSpPr>
        <p:spPr bwMode="auto">
          <a:xfrm>
            <a:off x="3124200" y="64008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solidFill>
                  <a:schemeClr val="tx1"/>
                </a:solidFill>
                <a:effectLst>
                  <a:outerShdw blurRad="38100" dist="38100" dir="2700000" algn="tl">
                    <a:srgbClr val="000000"/>
                  </a:outerShdw>
                </a:effectLst>
                <a:latin typeface="+mj-lt"/>
              </a:defRPr>
            </a:lvl1pPr>
          </a:lstStyle>
          <a:p>
            <a:endParaRPr lang="en-GB"/>
          </a:p>
        </p:txBody>
      </p:sp>
      <p:sp>
        <p:nvSpPr>
          <p:cNvPr id="93193" name="Rectangle 9"/>
          <p:cNvSpPr>
            <a:spLocks noGrp="1" noChangeArrowheads="1"/>
          </p:cNvSpPr>
          <p:nvPr>
            <p:ph type="sldNum" sz="quarter" idx="4"/>
          </p:nvPr>
        </p:nvSpPr>
        <p:spPr bwMode="auto">
          <a:xfrm>
            <a:off x="6477000" y="64008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000">
                <a:solidFill>
                  <a:schemeClr val="tx1"/>
                </a:solidFill>
                <a:effectLst>
                  <a:outerShdw blurRad="38100" dist="38100" dir="2700000" algn="tl">
                    <a:srgbClr val="000000"/>
                  </a:outerShdw>
                </a:effectLst>
                <a:latin typeface="+mj-lt"/>
              </a:defRPr>
            </a:lvl1pPr>
          </a:lstStyle>
          <a:p>
            <a:fld id="{AE72F3BD-D3E9-4448-AB00-16B24317FDBF}" type="slidenum">
              <a:rPr lang="en-GB"/>
              <a:pPr/>
              <a:t>‹#›</a:t>
            </a:fld>
            <a:endParaRPr lang="en-GB"/>
          </a:p>
        </p:txBody>
      </p:sp>
      <p:pic>
        <p:nvPicPr>
          <p:cNvPr id="93196" name="Picture 12" descr="forser1"/>
          <p:cNvPicPr>
            <a:picLocks noChangeAspect="1" noChangeArrowheads="1"/>
          </p:cNvPicPr>
          <p:nvPr/>
        </p:nvPicPr>
        <p:blipFill>
          <a:blip r:embed="rId13" cstate="print"/>
          <a:srcRect/>
          <a:stretch>
            <a:fillRect/>
          </a:stretch>
        </p:blipFill>
        <p:spPr bwMode="auto">
          <a:xfrm>
            <a:off x="8496300" y="304800"/>
            <a:ext cx="647700" cy="990600"/>
          </a:xfrm>
          <a:prstGeom prst="rect">
            <a:avLst/>
          </a:prstGeom>
          <a:noFill/>
        </p:spPr>
      </p:pic>
    </p:spTree>
  </p:cSld>
  <p:clrMap bg1="dk2" tx1="lt1" bg2="dk1"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txStyles>
    <p:titleStyle>
      <a:lvl1pPr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6pPr>
      <a:lvl7pPr marL="914400"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7pPr>
      <a:lvl8pPr marL="1371600"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8pPr>
      <a:lvl9pPr marL="1828800" algn="ctr" rtl="0" eaLnBrk="0" fontAlgn="base" hangingPunct="0">
        <a:spcBef>
          <a:spcPct val="0"/>
        </a:spcBef>
        <a:spcAft>
          <a:spcPct val="0"/>
        </a:spcAft>
        <a:defRPr sz="4000" b="1">
          <a:solidFill>
            <a:srgbClr val="33CC33"/>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75000"/>
        <a:buFont typeface="Monotype Sorts" pitchFamily="2" charset="2"/>
        <a:buChar char="ä"/>
        <a:defRPr sz="3200">
          <a:solidFill>
            <a:srgbClr val="FFFFFF"/>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hlink"/>
        </a:buClr>
        <a:buSzPct val="75000"/>
        <a:buFont typeface="Monotype Sorts" pitchFamily="2" charset="2"/>
        <a:buChar char="ä"/>
        <a:defRPr sz="2800">
          <a:solidFill>
            <a:srgbClr val="FFFFFF"/>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4000"/>
        <a:buFont typeface="Monotype Sorts" pitchFamily="2" charset="2"/>
        <a:buChar char="ä"/>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hlink"/>
        </a:buClr>
        <a:buSzPct val="64000"/>
        <a:buFont typeface="Monotype Sorts" pitchFamily="2" charset="2"/>
        <a:buChar char="ä"/>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www.for.gov.bc.ca/his/results/training/index.htm" TargetMode="External"/><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for.gov.bc.ca/ftp/HFP/external/!publish/fft_standards_on_cms_web/Surveying/Final-LBIP-Pre-Stand-Tending-Survey-Standard-March312012.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noFill/>
          <a:ln/>
        </p:spPr>
        <p:txBody>
          <a:bodyPr/>
          <a:lstStyle/>
          <a:p>
            <a:r>
              <a:rPr lang="en-GB" sz="3000" dirty="0">
                <a:effectLst>
                  <a:outerShdw blurRad="38100" dist="38100" dir="2700000" algn="tl">
                    <a:srgbClr val="000000">
                      <a:alpha val="43137"/>
                    </a:srgbClr>
                  </a:outerShdw>
                </a:effectLst>
              </a:rPr>
              <a:t>RESULTS</a:t>
            </a:r>
            <a:r>
              <a:rPr lang="en-GB" sz="3000" dirty="0"/>
              <a:t> </a:t>
            </a:r>
            <a:r>
              <a:rPr lang="en-GB" sz="3000" dirty="0" smtClean="0"/>
              <a:t>Spacing Reporting</a:t>
            </a:r>
            <a:endParaRPr lang="en-GB" sz="3600" dirty="0"/>
          </a:p>
        </p:txBody>
      </p:sp>
      <p:sp>
        <p:nvSpPr>
          <p:cNvPr id="178184" name="Text Box 8"/>
          <p:cNvSpPr txBox="1">
            <a:spLocks noChangeArrowheads="1"/>
          </p:cNvSpPr>
          <p:nvPr/>
        </p:nvSpPr>
        <p:spPr bwMode="auto">
          <a:xfrm>
            <a:off x="381000" y="2590800"/>
            <a:ext cx="4038600" cy="822325"/>
          </a:xfrm>
          <a:prstGeom prst="rect">
            <a:avLst/>
          </a:prstGeom>
          <a:noFill/>
          <a:ln w="9525">
            <a:noFill/>
            <a:miter lim="800000"/>
            <a:headEnd/>
            <a:tailEnd/>
          </a:ln>
          <a:effectLst/>
        </p:spPr>
        <p:txBody>
          <a:bodyPr>
            <a:spAutoFit/>
          </a:bodyPr>
          <a:lstStyle/>
          <a:p>
            <a:pPr algn="ctr"/>
            <a:endParaRPr lang="en-GB" sz="2400" b="1">
              <a:solidFill>
                <a:srgbClr val="E7F20C"/>
              </a:solidFill>
            </a:endParaRPr>
          </a:p>
          <a:p>
            <a:pPr algn="ctr"/>
            <a:endParaRPr lang="en-GB" sz="2400" b="1">
              <a:solidFill>
                <a:srgbClr val="E7F20C"/>
              </a:solidFill>
            </a:endParaRPr>
          </a:p>
        </p:txBody>
      </p:sp>
      <p:sp>
        <p:nvSpPr>
          <p:cNvPr id="178185" name="Rectangle 9"/>
          <p:cNvSpPr>
            <a:spLocks noChangeArrowheads="1"/>
          </p:cNvSpPr>
          <p:nvPr/>
        </p:nvSpPr>
        <p:spPr bwMode="auto">
          <a:xfrm>
            <a:off x="1733550" y="4991100"/>
            <a:ext cx="5372100" cy="533400"/>
          </a:xfrm>
          <a:prstGeom prst="rect">
            <a:avLst/>
          </a:prstGeom>
          <a:noFill/>
          <a:ln w="9525">
            <a:noFill/>
            <a:miter lim="800000"/>
            <a:headEnd/>
            <a:tailEnd/>
          </a:ln>
          <a:effectLst>
            <a:outerShdw dist="13470" dir="2700000" algn="ctr" rotWithShape="0">
              <a:schemeClr val="bg2"/>
            </a:outerShdw>
          </a:effectLst>
        </p:spPr>
        <p:txBody>
          <a:bodyPr lIns="92075" tIns="46038" rIns="92075" bIns="46038" anchor="ctr"/>
          <a:lstStyle/>
          <a:p>
            <a:pPr algn="ctr"/>
            <a:r>
              <a:rPr lang="en-GB" sz="2000" b="1" dirty="0" smtClean="0">
                <a:solidFill>
                  <a:srgbClr val="E7F20C"/>
                </a:solidFill>
                <a:latin typeface="Arial" charset="0"/>
              </a:rPr>
              <a:t>December 2012</a:t>
            </a:r>
            <a:endParaRPr lang="en-GB" sz="2000" b="1" dirty="0">
              <a:solidFill>
                <a:srgbClr val="E7F20C"/>
              </a:solidFill>
              <a:latin typeface="Arial" charset="0"/>
            </a:endParaRPr>
          </a:p>
        </p:txBody>
      </p:sp>
      <p:pic>
        <p:nvPicPr>
          <p:cNvPr id="178192" name="Picture 16"/>
          <p:cNvPicPr>
            <a:picLocks noChangeAspect="1" noChangeArrowheads="1"/>
          </p:cNvPicPr>
          <p:nvPr/>
        </p:nvPicPr>
        <p:blipFill>
          <a:blip r:embed="rId3" cstate="print"/>
          <a:srcRect/>
          <a:stretch>
            <a:fillRect/>
          </a:stretch>
        </p:blipFill>
        <p:spPr bwMode="auto">
          <a:xfrm>
            <a:off x="762000" y="1838649"/>
            <a:ext cx="7053263" cy="2885751"/>
          </a:xfrm>
          <a:prstGeom prst="rect">
            <a:avLst/>
          </a:prstGeom>
          <a:noFill/>
          <a:ln w="9525" cap="flat" cmpd="sng">
            <a:noFill/>
            <a:prstDash val="solid"/>
            <a:miter lim="800000"/>
            <a:headEnd type="none" w="med" len="med"/>
            <a:tailEnd type="none" w="med" len="me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pPr algn="l"/>
            <a:r>
              <a:rPr lang="en-US" sz="3600" dirty="0" smtClean="0">
                <a:effectLst/>
              </a:rPr>
              <a:t>Background</a:t>
            </a:r>
            <a:endParaRPr lang="en-US" dirty="0">
              <a:effectLst/>
            </a:endParaRPr>
          </a:p>
        </p:txBody>
      </p:sp>
      <p:sp>
        <p:nvSpPr>
          <p:cNvPr id="264203" name="Rectangle 11"/>
          <p:cNvSpPr>
            <a:spLocks noChangeArrowheads="1"/>
          </p:cNvSpPr>
          <p:nvPr/>
        </p:nvSpPr>
        <p:spPr bwMode="auto">
          <a:xfrm>
            <a:off x="457200" y="1752600"/>
            <a:ext cx="7315200" cy="4648200"/>
          </a:xfrm>
          <a:prstGeom prst="rect">
            <a:avLst/>
          </a:prstGeom>
          <a:noFill/>
          <a:ln w="9525">
            <a:noFill/>
            <a:miter lim="800000"/>
            <a:headEnd/>
            <a:tailEnd/>
          </a:ln>
          <a:effectLst/>
        </p:spPr>
        <p:txBody>
          <a:bodyPr lIns="92075" tIns="46038" rIns="92075" bIns="46038"/>
          <a:lstStyle/>
          <a:p>
            <a:pPr marL="342900" indent="-342900">
              <a:spcBef>
                <a:spcPct val="20000"/>
              </a:spcBef>
              <a:buClr>
                <a:schemeClr val="accent2"/>
              </a:buClr>
              <a:buSzPct val="75000"/>
              <a:buFont typeface="Wingdings" pitchFamily="2" charset="2"/>
              <a:buNone/>
            </a:pPr>
            <a:r>
              <a:rPr lang="en-US" sz="2000" dirty="0" smtClean="0">
                <a:solidFill>
                  <a:srgbClr val="FFFFFF"/>
                </a:solidFill>
                <a:latin typeface="Arial" charset="0"/>
              </a:rPr>
              <a:t>Spacing activity is conducted on young stands soon after free growing on pre-existing </a:t>
            </a:r>
            <a:r>
              <a:rPr lang="en-US" sz="2000" dirty="0" err="1" smtClean="0">
                <a:solidFill>
                  <a:srgbClr val="FFFFFF"/>
                </a:solidFill>
                <a:latin typeface="Arial" charset="0"/>
              </a:rPr>
              <a:t>silviculture</a:t>
            </a:r>
            <a:r>
              <a:rPr lang="en-US" sz="2000" dirty="0" smtClean="0">
                <a:solidFill>
                  <a:srgbClr val="FFFFFF"/>
                </a:solidFill>
                <a:latin typeface="Arial" charset="0"/>
              </a:rPr>
              <a:t> obligations openings.</a:t>
            </a:r>
          </a:p>
          <a:p>
            <a:pPr marL="342900" indent="-342900">
              <a:spcBef>
                <a:spcPct val="20000"/>
              </a:spcBef>
              <a:buClr>
                <a:schemeClr val="accent2"/>
              </a:buClr>
              <a:buSzPct val="75000"/>
              <a:buFont typeface="Wingdings" pitchFamily="2" charset="2"/>
              <a:buNone/>
            </a:pPr>
            <a:endParaRPr lang="en-US" sz="2000" dirty="0" smtClean="0">
              <a:solidFill>
                <a:srgbClr val="FFFFFF"/>
              </a:solidFill>
              <a:latin typeface="Arial" charset="0"/>
            </a:endParaRPr>
          </a:p>
          <a:p>
            <a:pPr marL="342900" indent="-342900">
              <a:spcBef>
                <a:spcPct val="20000"/>
              </a:spcBef>
              <a:buClr>
                <a:schemeClr val="accent2"/>
              </a:buClr>
              <a:buSzPct val="75000"/>
              <a:buFont typeface="Wingdings" pitchFamily="2" charset="2"/>
              <a:buNone/>
            </a:pPr>
            <a:r>
              <a:rPr lang="en-US" sz="2000" dirty="0" smtClean="0">
                <a:solidFill>
                  <a:srgbClr val="FFFFFF"/>
                </a:solidFill>
                <a:latin typeface="Arial" charset="0"/>
              </a:rPr>
              <a:t>There is a requirement to maintain data integrity of pre-existing openings to enable tracking and reporting of </a:t>
            </a:r>
            <a:r>
              <a:rPr lang="en-US" sz="2000" dirty="0" err="1" smtClean="0">
                <a:solidFill>
                  <a:srgbClr val="FFFFFF"/>
                </a:solidFill>
                <a:latin typeface="Arial" charset="0"/>
              </a:rPr>
              <a:t>silviculture</a:t>
            </a:r>
            <a:r>
              <a:rPr lang="en-US" sz="2000" dirty="0" smtClean="0">
                <a:solidFill>
                  <a:srgbClr val="FFFFFF"/>
                </a:solidFill>
                <a:latin typeface="Arial" charset="0"/>
              </a:rPr>
              <a:t> obligations.</a:t>
            </a:r>
          </a:p>
          <a:p>
            <a:pPr marL="342900" indent="-342900">
              <a:spcBef>
                <a:spcPct val="20000"/>
              </a:spcBef>
              <a:buClr>
                <a:schemeClr val="accent2"/>
              </a:buClr>
              <a:buSzPct val="75000"/>
              <a:buFont typeface="Wingdings" pitchFamily="2" charset="2"/>
              <a:buNone/>
            </a:pPr>
            <a:endParaRPr lang="en-US" sz="2000" dirty="0" smtClean="0">
              <a:solidFill>
                <a:srgbClr val="FFFFFF"/>
              </a:solidFill>
              <a:latin typeface="Arial" charset="0"/>
            </a:endParaRPr>
          </a:p>
          <a:p>
            <a:pPr marL="342900" indent="-342900">
              <a:spcBef>
                <a:spcPct val="20000"/>
              </a:spcBef>
              <a:buClr>
                <a:schemeClr val="accent2"/>
              </a:buClr>
              <a:buSzPct val="75000"/>
              <a:buFont typeface="Wingdings" pitchFamily="2" charset="2"/>
              <a:buNone/>
            </a:pPr>
            <a:r>
              <a:rPr lang="en-US" sz="2000" dirty="0" smtClean="0">
                <a:solidFill>
                  <a:srgbClr val="FFFFFF"/>
                </a:solidFill>
                <a:latin typeface="Arial" charset="0"/>
              </a:rPr>
              <a:t>Preference is to use </a:t>
            </a:r>
            <a:r>
              <a:rPr lang="en-US" sz="2000" u="sng" dirty="0" smtClean="0">
                <a:solidFill>
                  <a:srgbClr val="FFFFFF"/>
                </a:solidFill>
                <a:latin typeface="Arial" charset="0"/>
              </a:rPr>
              <a:t>shell</a:t>
            </a:r>
            <a:r>
              <a:rPr lang="en-US" sz="2000" dirty="0" smtClean="0">
                <a:solidFill>
                  <a:srgbClr val="FFFFFF"/>
                </a:solidFill>
                <a:latin typeface="Arial" charset="0"/>
              </a:rPr>
              <a:t> openings for reporting of Spacing Activities where possible.</a:t>
            </a:r>
            <a:endParaRPr lang="en-US" sz="2000" dirty="0">
              <a:solidFill>
                <a:srgbClr val="FFFFFF"/>
              </a:solidFill>
              <a:latin typeface="Arial" charset="0"/>
            </a:endParaRPr>
          </a:p>
          <a:p>
            <a:pPr marL="342900" indent="-342900">
              <a:spcBef>
                <a:spcPct val="20000"/>
              </a:spcBef>
              <a:buClr>
                <a:schemeClr val="accent2"/>
              </a:buClr>
              <a:buSzPct val="75000"/>
              <a:buFont typeface="Wingdings" pitchFamily="2" charset="2"/>
              <a:buNone/>
            </a:pPr>
            <a:endParaRPr lang="en-US" sz="2000" dirty="0">
              <a:solidFill>
                <a:srgbClr val="FFFFFF"/>
              </a:solidFill>
              <a:latin typeface="Arial" charset="0"/>
            </a:endParaRPr>
          </a:p>
          <a:p>
            <a:pPr marL="342900" indent="-342900">
              <a:spcBef>
                <a:spcPct val="20000"/>
              </a:spcBef>
              <a:buClr>
                <a:schemeClr val="accent2"/>
              </a:buClr>
              <a:buSzPct val="75000"/>
              <a:buFont typeface="Wingdings" pitchFamily="2" charset="2"/>
              <a:buNone/>
            </a:pPr>
            <a:endParaRPr lang="en-US" sz="2000" dirty="0">
              <a:solidFill>
                <a:srgbClr val="FFFFFF"/>
              </a:solidFill>
              <a:latin typeface="Arial" charset="0"/>
            </a:endParaRPr>
          </a:p>
          <a:p>
            <a:pPr marL="342900" indent="-342900">
              <a:spcBef>
                <a:spcPct val="20000"/>
              </a:spcBef>
              <a:buClr>
                <a:schemeClr val="accent2"/>
              </a:buClr>
              <a:buSzPct val="75000"/>
              <a:buFont typeface="Wingdings" pitchFamily="2" charset="2"/>
              <a:buNone/>
            </a:pPr>
            <a:endParaRPr lang="en-US" sz="2000" dirty="0">
              <a:solidFill>
                <a:srgbClr val="FFFFFF"/>
              </a:solidFill>
              <a:latin typeface="Arial"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pPr algn="l"/>
            <a:r>
              <a:rPr lang="en-US" sz="3600" dirty="0" smtClean="0">
                <a:effectLst/>
              </a:rPr>
              <a:t>Key References</a:t>
            </a:r>
            <a:endParaRPr lang="en-US" dirty="0">
              <a:effectLst/>
            </a:endParaRPr>
          </a:p>
        </p:txBody>
      </p:sp>
      <p:sp>
        <p:nvSpPr>
          <p:cNvPr id="5" name="Rectangle 4"/>
          <p:cNvSpPr/>
          <p:nvPr/>
        </p:nvSpPr>
        <p:spPr>
          <a:xfrm>
            <a:off x="457200" y="882054"/>
            <a:ext cx="4587025" cy="338554"/>
          </a:xfrm>
          <a:prstGeom prst="rect">
            <a:avLst/>
          </a:prstGeom>
        </p:spPr>
        <p:txBody>
          <a:bodyPr wrap="square">
            <a:spAutoFit/>
          </a:bodyPr>
          <a:lstStyle/>
          <a:p>
            <a:r>
              <a:rPr lang="en-US" sz="1600" dirty="0" smtClean="0">
                <a:solidFill>
                  <a:srgbClr val="FFFF00"/>
                </a:solidFill>
                <a:latin typeface="+mj-lt"/>
              </a:rPr>
              <a:t>http://www.for.gov.bc.ca/his/results/business.htm</a:t>
            </a:r>
            <a:endParaRPr lang="en-US" sz="1600" dirty="0">
              <a:solidFill>
                <a:srgbClr val="FFFF00"/>
              </a:solidFill>
              <a:latin typeface="+mj-lt"/>
            </a:endParaRPr>
          </a:p>
        </p:txBody>
      </p:sp>
      <p:sp>
        <p:nvSpPr>
          <p:cNvPr id="6" name="Rectangle 11"/>
          <p:cNvSpPr>
            <a:spLocks noChangeArrowheads="1"/>
          </p:cNvSpPr>
          <p:nvPr/>
        </p:nvSpPr>
        <p:spPr bwMode="auto">
          <a:xfrm>
            <a:off x="5943600" y="1600200"/>
            <a:ext cx="2743200" cy="1143000"/>
          </a:xfrm>
          <a:prstGeom prst="rect">
            <a:avLst/>
          </a:prstGeom>
          <a:noFill/>
          <a:ln w="9525">
            <a:noFill/>
            <a:miter lim="800000"/>
            <a:headEnd/>
            <a:tailEnd/>
          </a:ln>
          <a:effectLst/>
        </p:spPr>
        <p:txBody>
          <a:bodyPr lIns="92075" tIns="46038" rIns="92075" bIns="46038"/>
          <a:lstStyle/>
          <a:p>
            <a:pPr>
              <a:spcBef>
                <a:spcPct val="20000"/>
              </a:spcBef>
              <a:buClr>
                <a:schemeClr val="accent2"/>
              </a:buClr>
              <a:buSzPct val="75000"/>
              <a:buFont typeface="Wingdings" pitchFamily="2" charset="2"/>
              <a:buNone/>
            </a:pPr>
            <a:r>
              <a:rPr lang="en-US" sz="1400" dirty="0" smtClean="0">
                <a:solidFill>
                  <a:srgbClr val="FFFF00"/>
                </a:solidFill>
                <a:latin typeface="Arial" charset="0"/>
              </a:rPr>
              <a:t>Pending new RISS-</a:t>
            </a:r>
            <a:r>
              <a:rPr lang="en-US" sz="1400" dirty="0" err="1" smtClean="0">
                <a:solidFill>
                  <a:srgbClr val="FFFF00"/>
                </a:solidFill>
                <a:latin typeface="Arial" charset="0"/>
              </a:rPr>
              <a:t>gf</a:t>
            </a:r>
            <a:r>
              <a:rPr lang="en-US" sz="1400" dirty="0" smtClean="0">
                <a:solidFill>
                  <a:srgbClr val="FFFF00"/>
                </a:solidFill>
                <a:latin typeface="Arial" charset="0"/>
              </a:rPr>
              <a:t>  available on the Business documentation webpage with new section on                Juvenile Spacing</a:t>
            </a:r>
            <a:endParaRPr lang="en-US" sz="2000" dirty="0">
              <a:solidFill>
                <a:srgbClr val="FFFF00"/>
              </a:solidFill>
              <a:latin typeface="Arial" charset="0"/>
            </a:endParaRPr>
          </a:p>
          <a:p>
            <a:pPr marL="342900" indent="-342900">
              <a:spcBef>
                <a:spcPct val="20000"/>
              </a:spcBef>
              <a:buClr>
                <a:schemeClr val="accent2"/>
              </a:buClr>
              <a:buSzPct val="75000"/>
              <a:buFont typeface="Wingdings" pitchFamily="2" charset="2"/>
              <a:buNone/>
            </a:pPr>
            <a:endParaRPr lang="en-US" sz="2000" dirty="0">
              <a:solidFill>
                <a:srgbClr val="FFFF00"/>
              </a:solidFill>
              <a:latin typeface="Arial" charset="0"/>
            </a:endParaRPr>
          </a:p>
          <a:p>
            <a:pPr marL="342900" indent="-342900">
              <a:spcBef>
                <a:spcPct val="20000"/>
              </a:spcBef>
              <a:buClr>
                <a:schemeClr val="accent2"/>
              </a:buClr>
              <a:buSzPct val="75000"/>
              <a:buFont typeface="Wingdings" pitchFamily="2" charset="2"/>
              <a:buNone/>
            </a:pPr>
            <a:endParaRPr lang="en-US" sz="2000" dirty="0">
              <a:solidFill>
                <a:srgbClr val="FFFFFF"/>
              </a:solidFill>
              <a:latin typeface="Arial" charset="0"/>
            </a:endParaRPr>
          </a:p>
        </p:txBody>
      </p:sp>
      <p:pic>
        <p:nvPicPr>
          <p:cNvPr id="96258" name="Picture 2"/>
          <p:cNvPicPr>
            <a:picLocks noChangeAspect="1" noChangeArrowheads="1"/>
          </p:cNvPicPr>
          <p:nvPr/>
        </p:nvPicPr>
        <p:blipFill>
          <a:blip r:embed="rId2" cstate="print"/>
          <a:srcRect/>
          <a:stretch>
            <a:fillRect/>
          </a:stretch>
        </p:blipFill>
        <p:spPr bwMode="auto">
          <a:xfrm>
            <a:off x="0" y="1423549"/>
            <a:ext cx="5867400" cy="5208826"/>
          </a:xfrm>
          <a:prstGeom prst="rect">
            <a:avLst/>
          </a:prstGeom>
          <a:noFill/>
          <a:ln w="9525">
            <a:noFill/>
            <a:miter lim="800000"/>
            <a:headEnd/>
            <a:tailEnd/>
          </a:ln>
        </p:spPr>
      </p:pic>
      <p:pic>
        <p:nvPicPr>
          <p:cNvPr id="2" name="Picture 2"/>
          <p:cNvPicPr>
            <a:picLocks noChangeAspect="1" noChangeArrowheads="1"/>
          </p:cNvPicPr>
          <p:nvPr/>
        </p:nvPicPr>
        <p:blipFill>
          <a:blip r:embed="rId3" cstate="print"/>
          <a:srcRect/>
          <a:stretch>
            <a:fillRect/>
          </a:stretch>
        </p:blipFill>
        <p:spPr bwMode="auto">
          <a:xfrm>
            <a:off x="5963575" y="2743200"/>
            <a:ext cx="2723225" cy="340442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pPr algn="l"/>
            <a:r>
              <a:rPr lang="en-US" sz="3200" dirty="0">
                <a:effectLst/>
              </a:rPr>
              <a:t>RISS – </a:t>
            </a:r>
            <a:r>
              <a:rPr lang="en-US" sz="3200" dirty="0" smtClean="0">
                <a:effectLst/>
              </a:rPr>
              <a:t>Spacing</a:t>
            </a:r>
            <a:br>
              <a:rPr lang="en-US" sz="3200" dirty="0" smtClean="0">
                <a:effectLst/>
              </a:rPr>
            </a:br>
            <a:r>
              <a:rPr lang="en-US" sz="3200" dirty="0" smtClean="0">
                <a:effectLst/>
              </a:rPr>
              <a:t>General Steps</a:t>
            </a:r>
            <a:endParaRPr lang="en-US" sz="3200" dirty="0">
              <a:effectLst/>
            </a:endParaRPr>
          </a:p>
        </p:txBody>
      </p:sp>
      <p:sp>
        <p:nvSpPr>
          <p:cNvPr id="315395" name="Rectangle 3"/>
          <p:cNvSpPr>
            <a:spLocks noChangeArrowheads="1"/>
          </p:cNvSpPr>
          <p:nvPr/>
        </p:nvSpPr>
        <p:spPr bwMode="auto">
          <a:xfrm>
            <a:off x="152400" y="2057400"/>
            <a:ext cx="8686800" cy="4800600"/>
          </a:xfrm>
          <a:prstGeom prst="rect">
            <a:avLst/>
          </a:prstGeom>
          <a:noFill/>
          <a:ln w="9525">
            <a:noFill/>
            <a:miter lim="800000"/>
            <a:headEnd/>
            <a:tailEnd/>
          </a:ln>
          <a:effectLst/>
        </p:spPr>
        <p:txBody>
          <a:bodyPr lIns="92075" tIns="46038" rIns="92075" bIns="46038"/>
          <a:lstStyle/>
          <a:p>
            <a:pPr marL="609600" indent="-609600">
              <a:spcBef>
                <a:spcPts val="600"/>
              </a:spcBef>
              <a:buClr>
                <a:schemeClr val="accent2"/>
              </a:buClr>
              <a:buSzPct val="75000"/>
              <a:buFont typeface="Arial" pitchFamily="34" charset="0"/>
              <a:buChar char="•"/>
            </a:pPr>
            <a:r>
              <a:rPr lang="en-US" sz="2000" dirty="0">
                <a:solidFill>
                  <a:srgbClr val="FFFF00"/>
                </a:solidFill>
                <a:latin typeface="Arial" charset="0"/>
              </a:rPr>
              <a:t>Create shell opening – </a:t>
            </a:r>
            <a:r>
              <a:rPr lang="en-US" sz="2000" dirty="0" smtClean="0">
                <a:solidFill>
                  <a:srgbClr val="FFFF00"/>
                </a:solidFill>
                <a:latin typeface="Arial" charset="0"/>
              </a:rPr>
              <a:t>must go online to create New Shell Opening</a:t>
            </a:r>
            <a:endParaRPr lang="en-US" sz="2000" dirty="0">
              <a:solidFill>
                <a:srgbClr val="FFFF00"/>
              </a:solidFill>
              <a:latin typeface="Arial" charset="0"/>
            </a:endParaRPr>
          </a:p>
          <a:p>
            <a:pPr marL="609600" indent="-609600">
              <a:spcBef>
                <a:spcPts val="1000"/>
              </a:spcBef>
              <a:buClr>
                <a:schemeClr val="accent2"/>
              </a:buClr>
              <a:buSzPct val="75000"/>
              <a:buFont typeface="Arial" pitchFamily="34" charset="0"/>
              <a:buChar char="•"/>
            </a:pPr>
            <a:r>
              <a:rPr lang="en-US" sz="2000" dirty="0" smtClean="0">
                <a:solidFill>
                  <a:srgbClr val="FFFF00"/>
                </a:solidFill>
                <a:latin typeface="Arial" charset="0"/>
              </a:rPr>
              <a:t>Once </a:t>
            </a:r>
            <a:r>
              <a:rPr lang="en-US" sz="2000" dirty="0">
                <a:solidFill>
                  <a:srgbClr val="FFFF00"/>
                </a:solidFill>
                <a:latin typeface="Arial" charset="0"/>
              </a:rPr>
              <a:t>o</a:t>
            </a:r>
            <a:r>
              <a:rPr lang="en-US" sz="2000" dirty="0" smtClean="0">
                <a:solidFill>
                  <a:srgbClr val="FFFF00"/>
                </a:solidFill>
                <a:latin typeface="Arial" charset="0"/>
              </a:rPr>
              <a:t>pening </a:t>
            </a:r>
            <a:r>
              <a:rPr lang="en-US" sz="2000" dirty="0">
                <a:solidFill>
                  <a:srgbClr val="FFFF00"/>
                </a:solidFill>
                <a:latin typeface="Arial" charset="0"/>
              </a:rPr>
              <a:t>created added </a:t>
            </a:r>
            <a:r>
              <a:rPr lang="en-US" sz="2000" dirty="0" smtClean="0">
                <a:solidFill>
                  <a:srgbClr val="FFFF00"/>
                </a:solidFill>
                <a:latin typeface="Arial" charset="0"/>
              </a:rPr>
              <a:t>information online</a:t>
            </a:r>
          </a:p>
          <a:p>
            <a:pPr marL="609600" indent="-609600">
              <a:spcBef>
                <a:spcPts val="600"/>
              </a:spcBef>
              <a:buClr>
                <a:schemeClr val="accent2"/>
              </a:buClr>
              <a:buSzPct val="75000"/>
              <a:buFont typeface="Arial" pitchFamily="34" charset="0"/>
              <a:buChar char="•"/>
            </a:pPr>
            <a:r>
              <a:rPr lang="en-US" sz="2000" dirty="0" smtClean="0">
                <a:solidFill>
                  <a:srgbClr val="FFFF00"/>
                </a:solidFill>
                <a:latin typeface="Arial" charset="0"/>
              </a:rPr>
              <a:t>Provide disturbance reporting if none pre-existing</a:t>
            </a:r>
          </a:p>
          <a:p>
            <a:pPr marL="609600" indent="-609600">
              <a:spcBef>
                <a:spcPts val="600"/>
              </a:spcBef>
              <a:buClr>
                <a:schemeClr val="accent2"/>
              </a:buClr>
              <a:buSzPct val="75000"/>
              <a:buFont typeface="Arial" pitchFamily="34" charset="0"/>
              <a:buChar char="•"/>
            </a:pPr>
            <a:r>
              <a:rPr lang="en-US" sz="2000" dirty="0" smtClean="0">
                <a:solidFill>
                  <a:srgbClr val="FFFF00"/>
                </a:solidFill>
                <a:latin typeface="Arial" charset="0"/>
              </a:rPr>
              <a:t>Use ESF submission tool to set up ESF spacing activity reporting xml with activity GML map</a:t>
            </a:r>
          </a:p>
          <a:p>
            <a:pPr marL="609600" indent="-609600">
              <a:spcBef>
                <a:spcPts val="600"/>
              </a:spcBef>
              <a:buClr>
                <a:schemeClr val="accent2"/>
              </a:buClr>
              <a:buSzPct val="75000"/>
              <a:buFont typeface="Arial" pitchFamily="34" charset="0"/>
              <a:buChar char="•"/>
            </a:pPr>
            <a:r>
              <a:rPr lang="en-US" sz="2000" dirty="0" smtClean="0">
                <a:solidFill>
                  <a:srgbClr val="FFFF00"/>
                </a:solidFill>
                <a:latin typeface="Arial" charset="0"/>
              </a:rPr>
              <a:t>Provide any required planned or completed activities relating to spacing activity with activity GML</a:t>
            </a:r>
          </a:p>
          <a:p>
            <a:pPr marL="609600" indent="-609600">
              <a:spcBef>
                <a:spcPts val="600"/>
              </a:spcBef>
              <a:buClr>
                <a:schemeClr val="accent2"/>
              </a:buClr>
              <a:buSzPct val="75000"/>
              <a:buFont typeface="Arial" pitchFamily="34" charset="0"/>
              <a:buChar char="•"/>
            </a:pPr>
            <a:r>
              <a:rPr lang="en-US" sz="2000" dirty="0" smtClean="0">
                <a:solidFill>
                  <a:srgbClr val="FFFF00"/>
                </a:solidFill>
                <a:latin typeface="Arial" charset="0"/>
              </a:rPr>
              <a:t>Use ESF submission tool to supply forest cover post-spacing with spatial.</a:t>
            </a:r>
          </a:p>
          <a:p>
            <a:pPr marL="609600" indent="-609600">
              <a:spcBef>
                <a:spcPts val="600"/>
              </a:spcBef>
              <a:buClr>
                <a:schemeClr val="accent2"/>
              </a:buClr>
              <a:buSzPct val="75000"/>
              <a:buFont typeface="Arial" pitchFamily="34" charset="0"/>
              <a:buChar char="•"/>
            </a:pPr>
            <a:r>
              <a:rPr lang="en-US" sz="2000" dirty="0" smtClean="0">
                <a:solidFill>
                  <a:srgbClr val="FFFF00"/>
                </a:solidFill>
                <a:latin typeface="Arial" charset="0"/>
              </a:rPr>
              <a:t>Add any attachment requirements</a:t>
            </a:r>
          </a:p>
          <a:p>
            <a:pPr marL="609600" indent="-609600">
              <a:spcBef>
                <a:spcPts val="600"/>
              </a:spcBef>
              <a:buClr>
                <a:schemeClr val="accent2"/>
              </a:buClr>
              <a:buSzPct val="75000"/>
              <a:buFont typeface="Wingdings" pitchFamily="2" charset="2"/>
              <a:buAutoNum type="arabicPeriod" startAt="2"/>
            </a:pPr>
            <a:endParaRPr lang="en-US" sz="2000" dirty="0" smtClean="0">
              <a:solidFill>
                <a:srgbClr val="FFFF00"/>
              </a:solidFill>
              <a:latin typeface="Arial" charset="0"/>
            </a:endParaRPr>
          </a:p>
          <a:p>
            <a:pPr marL="609600" indent="-609600">
              <a:spcBef>
                <a:spcPct val="20000"/>
              </a:spcBef>
              <a:buClr>
                <a:schemeClr val="accent2"/>
              </a:buClr>
              <a:buSzPct val="75000"/>
              <a:buFont typeface="Wingdings" pitchFamily="2" charset="2"/>
              <a:buAutoNum type="arabicPeriod" startAt="2"/>
            </a:pPr>
            <a:endParaRPr lang="en-US" sz="2000" dirty="0">
              <a:solidFill>
                <a:srgbClr val="FFFF00"/>
              </a:solidFill>
              <a:latin typeface="Arial" charset="0"/>
            </a:endParaRPr>
          </a:p>
          <a:p>
            <a:pPr marL="609600" indent="-609600">
              <a:spcBef>
                <a:spcPct val="20000"/>
              </a:spcBef>
              <a:buClr>
                <a:schemeClr val="accent2"/>
              </a:buClr>
              <a:buSzPct val="75000"/>
              <a:buFont typeface="Wingdings" pitchFamily="2" charset="2"/>
              <a:buAutoNum type="arabicPeriod" startAt="2"/>
            </a:pPr>
            <a:endParaRPr lang="en-US" sz="1600" dirty="0">
              <a:solidFill>
                <a:srgbClr val="FFFFFF"/>
              </a:solidFill>
              <a:latin typeface="Arial" charset="0"/>
            </a:endParaRPr>
          </a:p>
          <a:p>
            <a:pPr marL="990600" lvl="1" indent="-533400">
              <a:spcBef>
                <a:spcPct val="20000"/>
              </a:spcBef>
              <a:buClr>
                <a:schemeClr val="hlink"/>
              </a:buClr>
              <a:buSzPct val="75000"/>
              <a:buFont typeface="Wingdings" pitchFamily="2" charset="2"/>
              <a:buNone/>
            </a:pPr>
            <a:endParaRPr lang="en-US" sz="1600" dirty="0">
              <a:solidFill>
                <a:srgbClr val="FFFFFF"/>
              </a:solidFill>
              <a:latin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pPr algn="l"/>
            <a:r>
              <a:rPr lang="en-US" sz="3200" dirty="0">
                <a:effectLst/>
              </a:rPr>
              <a:t>RISS – </a:t>
            </a:r>
            <a:r>
              <a:rPr lang="en-US" sz="3200" dirty="0" smtClean="0">
                <a:effectLst/>
              </a:rPr>
              <a:t>Spacing</a:t>
            </a:r>
            <a:br>
              <a:rPr lang="en-US" sz="3200" dirty="0" smtClean="0">
                <a:effectLst/>
              </a:rPr>
            </a:br>
            <a:r>
              <a:rPr lang="en-US" sz="3200" dirty="0" smtClean="0">
                <a:effectLst/>
              </a:rPr>
              <a:t>Creating a Shell Opening</a:t>
            </a:r>
            <a:endParaRPr lang="en-US" sz="3200" dirty="0">
              <a:effectLst/>
            </a:endParaRPr>
          </a:p>
        </p:txBody>
      </p:sp>
      <p:sp>
        <p:nvSpPr>
          <p:cNvPr id="315395" name="Rectangle 3"/>
          <p:cNvSpPr>
            <a:spLocks noChangeArrowheads="1"/>
          </p:cNvSpPr>
          <p:nvPr/>
        </p:nvSpPr>
        <p:spPr bwMode="auto">
          <a:xfrm>
            <a:off x="152400" y="1752600"/>
            <a:ext cx="8686800" cy="4800600"/>
          </a:xfrm>
          <a:prstGeom prst="rect">
            <a:avLst/>
          </a:prstGeom>
          <a:noFill/>
          <a:ln w="9525">
            <a:noFill/>
            <a:miter lim="800000"/>
            <a:headEnd/>
            <a:tailEnd/>
          </a:ln>
          <a:effectLst/>
        </p:spPr>
        <p:txBody>
          <a:bodyPr lIns="92075" tIns="46038" rIns="92075" bIns="46038"/>
          <a:lstStyle/>
          <a:p>
            <a:pPr marL="609600" indent="-609600">
              <a:spcBef>
                <a:spcPct val="20000"/>
              </a:spcBef>
              <a:buClr>
                <a:schemeClr val="accent2"/>
              </a:buClr>
              <a:buSzPct val="75000"/>
              <a:buFont typeface="Wingdings" pitchFamily="2" charset="2"/>
              <a:buAutoNum type="arabicPeriod"/>
            </a:pPr>
            <a:r>
              <a:rPr lang="en-US" sz="2000" dirty="0">
                <a:solidFill>
                  <a:srgbClr val="FFFF00"/>
                </a:solidFill>
                <a:latin typeface="Arial" charset="0"/>
              </a:rPr>
              <a:t>Create shell opening – </a:t>
            </a:r>
            <a:r>
              <a:rPr lang="en-US" sz="2000" dirty="0" smtClean="0">
                <a:solidFill>
                  <a:srgbClr val="FFFF00"/>
                </a:solidFill>
                <a:latin typeface="Arial" charset="0"/>
              </a:rPr>
              <a:t>must go online to create New Shell Opening</a:t>
            </a:r>
            <a:endParaRPr lang="en-US" sz="2000" dirty="0">
              <a:solidFill>
                <a:srgbClr val="FFFF00"/>
              </a:solidFill>
              <a:latin typeface="Arial" charset="0"/>
            </a:endParaRPr>
          </a:p>
          <a:p>
            <a:pPr marL="609600" indent="-609600">
              <a:spcBef>
                <a:spcPct val="20000"/>
              </a:spcBef>
              <a:buClr>
                <a:schemeClr val="accent2"/>
              </a:buClr>
              <a:buSzPct val="75000"/>
              <a:buFont typeface="Wingdings" pitchFamily="2" charset="2"/>
              <a:buNone/>
            </a:pPr>
            <a:r>
              <a:rPr lang="en-US" sz="2000" dirty="0">
                <a:solidFill>
                  <a:srgbClr val="FFFFFF"/>
                </a:solidFill>
                <a:latin typeface="Arial" charset="0"/>
              </a:rPr>
              <a:t>		</a:t>
            </a:r>
            <a:r>
              <a:rPr lang="en-US" sz="1800" dirty="0">
                <a:solidFill>
                  <a:srgbClr val="FFFFFF"/>
                </a:solidFill>
                <a:latin typeface="Arial" charset="0"/>
              </a:rPr>
              <a:t>Opening Category – </a:t>
            </a:r>
            <a:r>
              <a:rPr lang="en-US" sz="1800" dirty="0" smtClean="0">
                <a:solidFill>
                  <a:srgbClr val="FFFFFF"/>
                </a:solidFill>
                <a:latin typeface="Arial" charset="0"/>
              </a:rPr>
              <a:t>NREQ</a:t>
            </a:r>
            <a:endParaRPr lang="en-US" sz="1800" dirty="0">
              <a:solidFill>
                <a:srgbClr val="FFFFFF"/>
              </a:solidFill>
              <a:latin typeface="Arial" charset="0"/>
            </a:endParaRPr>
          </a:p>
          <a:p>
            <a:pPr marL="990600" lvl="1" indent="-533400">
              <a:spcBef>
                <a:spcPct val="20000"/>
              </a:spcBef>
              <a:buClr>
                <a:schemeClr val="hlink"/>
              </a:buClr>
              <a:buSzPct val="75000"/>
              <a:buFont typeface="Wingdings" pitchFamily="2" charset="2"/>
              <a:buNone/>
            </a:pPr>
            <a:r>
              <a:rPr lang="en-US" sz="1800" dirty="0">
                <a:solidFill>
                  <a:srgbClr val="FFFFFF"/>
                </a:solidFill>
                <a:latin typeface="Arial" charset="0"/>
              </a:rPr>
              <a:t>	Opening Gross Area – </a:t>
            </a:r>
            <a:r>
              <a:rPr lang="en-US" sz="1800" dirty="0" smtClean="0">
                <a:solidFill>
                  <a:srgbClr val="FFFFFF"/>
                </a:solidFill>
                <a:latin typeface="Arial" charset="0"/>
              </a:rPr>
              <a:t> enter treatment area</a:t>
            </a:r>
            <a:endParaRPr lang="en-US" sz="1800" dirty="0">
              <a:solidFill>
                <a:srgbClr val="FFFFFF"/>
              </a:solidFill>
              <a:latin typeface="Arial" charset="0"/>
            </a:endParaRPr>
          </a:p>
          <a:p>
            <a:pPr marL="990600" lvl="1" indent="-533400">
              <a:spcBef>
                <a:spcPct val="20000"/>
              </a:spcBef>
              <a:buClr>
                <a:schemeClr val="hlink"/>
              </a:buClr>
              <a:buSzPct val="75000"/>
              <a:buFont typeface="Wingdings" pitchFamily="2" charset="2"/>
              <a:buNone/>
            </a:pPr>
            <a:r>
              <a:rPr lang="en-US" sz="1800" dirty="0">
                <a:solidFill>
                  <a:srgbClr val="FFFFFF"/>
                </a:solidFill>
                <a:latin typeface="Arial" charset="0"/>
              </a:rPr>
              <a:t>	Approval Date – </a:t>
            </a:r>
            <a:r>
              <a:rPr lang="en-US" sz="1800" dirty="0" smtClean="0">
                <a:solidFill>
                  <a:srgbClr val="FFFFFF"/>
                </a:solidFill>
                <a:latin typeface="Arial" charset="0"/>
              </a:rPr>
              <a:t>initial spacing eligibility survey date</a:t>
            </a:r>
          </a:p>
          <a:p>
            <a:pPr marL="990600" lvl="1" indent="-533400">
              <a:spcBef>
                <a:spcPct val="20000"/>
              </a:spcBef>
              <a:buClr>
                <a:schemeClr val="hlink"/>
              </a:buClr>
              <a:buSzPct val="75000"/>
              <a:buFont typeface="Wingdings" pitchFamily="2" charset="2"/>
              <a:buNone/>
            </a:pPr>
            <a:endParaRPr lang="en-US" sz="1800" dirty="0">
              <a:solidFill>
                <a:srgbClr val="FFFFFF"/>
              </a:solidFill>
              <a:latin typeface="Arial" charset="0"/>
            </a:endParaRPr>
          </a:p>
          <a:p>
            <a:pPr marL="990600" lvl="1" indent="-533400">
              <a:spcBef>
                <a:spcPct val="20000"/>
              </a:spcBef>
              <a:buClr>
                <a:schemeClr val="hlink"/>
              </a:buClr>
              <a:buSzPct val="75000"/>
              <a:buFont typeface="Wingdings" pitchFamily="2" charset="2"/>
              <a:buNone/>
            </a:pPr>
            <a:r>
              <a:rPr lang="en-US" sz="1800" dirty="0">
                <a:solidFill>
                  <a:srgbClr val="FFFFFF"/>
                </a:solidFill>
                <a:latin typeface="Arial" charset="0"/>
              </a:rPr>
              <a:t>	No </a:t>
            </a:r>
            <a:r>
              <a:rPr lang="en-US" sz="1800" dirty="0" smtClean="0">
                <a:solidFill>
                  <a:srgbClr val="FFFFFF"/>
                </a:solidFill>
                <a:latin typeface="Arial" charset="0"/>
              </a:rPr>
              <a:t>SUs are required.  </a:t>
            </a:r>
          </a:p>
          <a:p>
            <a:pPr marL="990600" lvl="1" indent="-533400">
              <a:spcBef>
                <a:spcPct val="20000"/>
              </a:spcBef>
              <a:buClr>
                <a:schemeClr val="hlink"/>
              </a:buClr>
              <a:buSzPct val="75000"/>
              <a:buFont typeface="Wingdings" pitchFamily="2" charset="2"/>
              <a:buNone/>
            </a:pPr>
            <a:r>
              <a:rPr lang="en-US" sz="1800" dirty="0" smtClean="0">
                <a:solidFill>
                  <a:srgbClr val="FFFFFF"/>
                </a:solidFill>
                <a:latin typeface="Arial" charset="0"/>
              </a:rPr>
              <a:t>	</a:t>
            </a:r>
            <a:r>
              <a:rPr lang="en-US" sz="1800" dirty="0" smtClean="0">
                <a:solidFill>
                  <a:srgbClr val="FFFF00"/>
                </a:solidFill>
                <a:latin typeface="Arial" charset="0"/>
              </a:rPr>
              <a:t>Require subsequent ESF submission for Opening spatial.</a:t>
            </a:r>
          </a:p>
          <a:p>
            <a:pPr marL="990600" lvl="1" indent="-533400">
              <a:spcBef>
                <a:spcPct val="20000"/>
              </a:spcBef>
              <a:buClr>
                <a:schemeClr val="hlink"/>
              </a:buClr>
              <a:buSzPct val="75000"/>
              <a:buFont typeface="Wingdings" pitchFamily="2" charset="2"/>
              <a:buNone/>
            </a:pPr>
            <a:r>
              <a:rPr lang="en-US" sz="1800" dirty="0" smtClean="0">
                <a:solidFill>
                  <a:srgbClr val="FFFFFF"/>
                </a:solidFill>
                <a:latin typeface="Arial" charset="0"/>
              </a:rPr>
              <a:t>	Opening ID – for shell opening used for subsequent updates</a:t>
            </a:r>
          </a:p>
          <a:p>
            <a:pPr marL="990600" lvl="1" indent="-533400">
              <a:spcBef>
                <a:spcPct val="20000"/>
              </a:spcBef>
              <a:buClr>
                <a:schemeClr val="hlink"/>
              </a:buClr>
              <a:buSzPct val="75000"/>
              <a:buFont typeface="Wingdings" pitchFamily="2" charset="2"/>
              <a:buNone/>
            </a:pPr>
            <a:endParaRPr lang="en-US" sz="1800" dirty="0">
              <a:solidFill>
                <a:srgbClr val="FFFFFF"/>
              </a:solidFill>
              <a:latin typeface="Arial" charset="0"/>
            </a:endParaRPr>
          </a:p>
          <a:p>
            <a:pPr marL="609600" indent="-609600">
              <a:spcBef>
                <a:spcPct val="20000"/>
              </a:spcBef>
              <a:buClr>
                <a:schemeClr val="accent2"/>
              </a:buClr>
              <a:buSzPct val="75000"/>
              <a:buFont typeface="Wingdings" pitchFamily="2" charset="2"/>
              <a:buNone/>
            </a:pPr>
            <a:r>
              <a:rPr lang="en-US" sz="1600" dirty="0" smtClean="0">
                <a:solidFill>
                  <a:srgbClr val="FFFFFF"/>
                </a:solidFill>
                <a:latin typeface="Arial" charset="0"/>
              </a:rPr>
              <a:t>2</a:t>
            </a:r>
            <a:r>
              <a:rPr lang="en-US" sz="2000" dirty="0">
                <a:solidFill>
                  <a:srgbClr val="FFFFFF"/>
                </a:solidFill>
                <a:latin typeface="Arial" charset="0"/>
              </a:rPr>
              <a:t>. </a:t>
            </a:r>
            <a:r>
              <a:rPr lang="en-US" sz="2000" dirty="0" smtClean="0">
                <a:solidFill>
                  <a:srgbClr val="FFFFFF"/>
                </a:solidFill>
                <a:latin typeface="Arial" charset="0"/>
              </a:rPr>
              <a:t>	</a:t>
            </a:r>
            <a:r>
              <a:rPr lang="en-US" sz="2000" dirty="0" smtClean="0">
                <a:solidFill>
                  <a:srgbClr val="FFFF00"/>
                </a:solidFill>
                <a:latin typeface="Arial" charset="0"/>
              </a:rPr>
              <a:t>Once </a:t>
            </a:r>
            <a:r>
              <a:rPr lang="en-US" sz="2000" dirty="0">
                <a:solidFill>
                  <a:srgbClr val="FFFF00"/>
                </a:solidFill>
                <a:latin typeface="Arial" charset="0"/>
              </a:rPr>
              <a:t>Opening created added </a:t>
            </a:r>
            <a:r>
              <a:rPr lang="en-US" sz="2000" dirty="0" smtClean="0">
                <a:solidFill>
                  <a:srgbClr val="FFFF00"/>
                </a:solidFill>
                <a:latin typeface="Arial" charset="0"/>
              </a:rPr>
              <a:t>information online</a:t>
            </a:r>
            <a:endParaRPr lang="en-US" sz="2000" dirty="0">
              <a:solidFill>
                <a:srgbClr val="FFFF00"/>
              </a:solidFill>
              <a:latin typeface="Arial" charset="0"/>
            </a:endParaRPr>
          </a:p>
          <a:p>
            <a:pPr marL="609600" indent="-609600">
              <a:spcBef>
                <a:spcPct val="20000"/>
              </a:spcBef>
              <a:buClr>
                <a:schemeClr val="accent2"/>
              </a:buClr>
              <a:buSzPct val="75000"/>
              <a:buFont typeface="Wingdings" pitchFamily="2" charset="2"/>
              <a:buNone/>
            </a:pPr>
            <a:r>
              <a:rPr lang="en-US" sz="2000" dirty="0">
                <a:solidFill>
                  <a:srgbClr val="FFFFFF"/>
                </a:solidFill>
                <a:latin typeface="Arial" charset="0"/>
              </a:rPr>
              <a:t>		</a:t>
            </a:r>
            <a:r>
              <a:rPr lang="en-US" sz="1600" dirty="0">
                <a:solidFill>
                  <a:srgbClr val="FFFFFF"/>
                </a:solidFill>
                <a:latin typeface="Arial" charset="0"/>
              </a:rPr>
              <a:t>Set Opening Status to “FG” (District staff to set)</a:t>
            </a:r>
          </a:p>
          <a:p>
            <a:pPr marL="609600" indent="-609600">
              <a:spcBef>
                <a:spcPct val="20000"/>
              </a:spcBef>
              <a:buClr>
                <a:schemeClr val="accent2"/>
              </a:buClr>
              <a:buSzPct val="75000"/>
              <a:buFont typeface="Wingdings" pitchFamily="2" charset="2"/>
              <a:buNone/>
            </a:pPr>
            <a:r>
              <a:rPr lang="en-US" sz="1600" dirty="0">
                <a:solidFill>
                  <a:srgbClr val="FFFFFF"/>
                </a:solidFill>
                <a:latin typeface="Arial" charset="0"/>
              </a:rPr>
              <a:t>		Set Timber Supply Block – assist in TSB &amp; reporting</a:t>
            </a:r>
          </a:p>
          <a:p>
            <a:pPr marL="609600" indent="-609600">
              <a:spcBef>
                <a:spcPct val="20000"/>
              </a:spcBef>
              <a:buClr>
                <a:schemeClr val="accent2"/>
              </a:buClr>
              <a:buSzPct val="75000"/>
              <a:buFont typeface="Wingdings" pitchFamily="2" charset="2"/>
              <a:buNone/>
            </a:pPr>
            <a:endParaRPr lang="en-US" sz="1600" dirty="0">
              <a:solidFill>
                <a:srgbClr val="FFFFFF"/>
              </a:solidFill>
              <a:latin typeface="Arial" charset="0"/>
            </a:endParaRPr>
          </a:p>
          <a:p>
            <a:pPr marL="990600" lvl="1" indent="-533400">
              <a:spcBef>
                <a:spcPct val="20000"/>
              </a:spcBef>
              <a:buClr>
                <a:schemeClr val="hlink"/>
              </a:buClr>
              <a:buSzPct val="75000"/>
              <a:buFont typeface="Wingdings" pitchFamily="2" charset="2"/>
              <a:buNone/>
            </a:pPr>
            <a:endParaRPr lang="en-US" sz="1600" dirty="0">
              <a:solidFill>
                <a:srgbClr val="FFFFFF"/>
              </a:solidFill>
              <a:latin typeface="Arial"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effectLst/>
              </a:rPr>
              <a:t>Online – Creating Shell Opening</a:t>
            </a:r>
            <a:endParaRPr lang="en-US" sz="3200" dirty="0">
              <a:effectLst/>
            </a:endParaRPr>
          </a:p>
        </p:txBody>
      </p:sp>
      <p:pic>
        <p:nvPicPr>
          <p:cNvPr id="97282" name="Picture 2"/>
          <p:cNvPicPr>
            <a:picLocks noChangeAspect="1" noChangeArrowheads="1"/>
          </p:cNvPicPr>
          <p:nvPr/>
        </p:nvPicPr>
        <p:blipFill>
          <a:blip r:embed="rId2" cstate="print"/>
          <a:srcRect/>
          <a:stretch>
            <a:fillRect/>
          </a:stretch>
        </p:blipFill>
        <p:spPr bwMode="auto">
          <a:xfrm>
            <a:off x="381000" y="1447800"/>
            <a:ext cx="6600825" cy="5110579"/>
          </a:xfrm>
          <a:prstGeom prst="rect">
            <a:avLst/>
          </a:prstGeom>
          <a:noFill/>
          <a:ln w="9525">
            <a:noFill/>
            <a:miter lim="800000"/>
            <a:headEnd/>
            <a:tailEnd/>
          </a:ln>
        </p:spPr>
      </p:pic>
      <p:sp>
        <p:nvSpPr>
          <p:cNvPr id="9" name="Rectangle 24"/>
          <p:cNvSpPr>
            <a:spLocks noChangeArrowheads="1"/>
          </p:cNvSpPr>
          <p:nvPr/>
        </p:nvSpPr>
        <p:spPr bwMode="auto">
          <a:xfrm>
            <a:off x="5638800" y="6253579"/>
            <a:ext cx="609600" cy="304800"/>
          </a:xfrm>
          <a:prstGeom prst="rect">
            <a:avLst/>
          </a:prstGeom>
          <a:noFill/>
          <a:ln w="19050">
            <a:solidFill>
              <a:srgbClr val="FF0000"/>
            </a:solidFill>
            <a:miter lim="800000"/>
            <a:headEnd/>
            <a:tailEnd/>
          </a:ln>
          <a:effectLst/>
        </p:spPr>
        <p:txBody>
          <a:bodyPr wrap="none" anchor="ctr"/>
          <a:lstStyle/>
          <a:p>
            <a:endParaRPr lang="en-US"/>
          </a:p>
        </p:txBody>
      </p:sp>
      <p:sp>
        <p:nvSpPr>
          <p:cNvPr id="10" name="Rectangle 24"/>
          <p:cNvSpPr>
            <a:spLocks noChangeArrowheads="1"/>
          </p:cNvSpPr>
          <p:nvPr/>
        </p:nvSpPr>
        <p:spPr bwMode="auto">
          <a:xfrm>
            <a:off x="381000" y="2971800"/>
            <a:ext cx="2971800" cy="457200"/>
          </a:xfrm>
          <a:prstGeom prst="rect">
            <a:avLst/>
          </a:prstGeom>
          <a:noFill/>
          <a:ln w="19050">
            <a:solidFill>
              <a:srgbClr val="FF0000"/>
            </a:solidFill>
            <a:miter lim="800000"/>
            <a:headEnd/>
            <a:tailEnd/>
          </a:ln>
          <a:effectLst/>
        </p:spPr>
        <p:txBody>
          <a:bodyPr wrap="none" anchor="ctr"/>
          <a:lstStyle/>
          <a:p>
            <a:endParaRPr lang="en-US"/>
          </a:p>
        </p:txBody>
      </p:sp>
      <p:sp>
        <p:nvSpPr>
          <p:cNvPr id="11" name="Rectangle 24"/>
          <p:cNvSpPr>
            <a:spLocks noChangeArrowheads="1"/>
          </p:cNvSpPr>
          <p:nvPr/>
        </p:nvSpPr>
        <p:spPr bwMode="auto">
          <a:xfrm>
            <a:off x="3048000" y="3886200"/>
            <a:ext cx="3733800" cy="457200"/>
          </a:xfrm>
          <a:prstGeom prst="rect">
            <a:avLst/>
          </a:prstGeom>
          <a:noFill/>
          <a:ln w="19050">
            <a:solidFill>
              <a:srgbClr val="FF0000"/>
            </a:solidFill>
            <a:miter lim="800000"/>
            <a:headEnd/>
            <a:tailEnd/>
          </a:ln>
          <a:effectLst/>
        </p:spPr>
        <p:txBody>
          <a:bodyPr wrap="none" anchor="ctr"/>
          <a:lstStyle/>
          <a:p>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3"/>
          <p:cNvPicPr>
            <a:picLocks noChangeAspect="1" noChangeArrowheads="1"/>
          </p:cNvPicPr>
          <p:nvPr/>
        </p:nvPicPr>
        <p:blipFill>
          <a:blip r:embed="rId2" cstate="print"/>
          <a:srcRect/>
          <a:stretch>
            <a:fillRect/>
          </a:stretch>
        </p:blipFill>
        <p:spPr bwMode="auto">
          <a:xfrm>
            <a:off x="228600" y="1066800"/>
            <a:ext cx="5638800" cy="5638800"/>
          </a:xfrm>
          <a:prstGeom prst="rect">
            <a:avLst/>
          </a:prstGeom>
          <a:noFill/>
          <a:ln w="9525">
            <a:noFill/>
            <a:miter lim="800000"/>
            <a:headEnd/>
            <a:tailEnd/>
          </a:ln>
        </p:spPr>
      </p:pic>
      <p:sp>
        <p:nvSpPr>
          <p:cNvPr id="316418" name="Rectangle 2"/>
          <p:cNvSpPr>
            <a:spLocks noGrp="1" noChangeArrowheads="1"/>
          </p:cNvSpPr>
          <p:nvPr>
            <p:ph type="title"/>
          </p:nvPr>
        </p:nvSpPr>
        <p:spPr/>
        <p:txBody>
          <a:bodyPr/>
          <a:lstStyle/>
          <a:p>
            <a:pPr algn="l"/>
            <a:r>
              <a:rPr lang="en-US" sz="3200" dirty="0">
                <a:effectLst/>
              </a:rPr>
              <a:t>RISS – </a:t>
            </a:r>
            <a:r>
              <a:rPr lang="en-US" sz="3200" dirty="0" smtClean="0">
                <a:effectLst/>
              </a:rPr>
              <a:t>JS Shell Data Requirements</a:t>
            </a:r>
            <a:endParaRPr lang="en-US" sz="3200" dirty="0">
              <a:effectLst/>
            </a:endParaRPr>
          </a:p>
        </p:txBody>
      </p:sp>
      <p:sp>
        <p:nvSpPr>
          <p:cNvPr id="316419" name="Rectangle 3"/>
          <p:cNvSpPr>
            <a:spLocks noChangeArrowheads="1"/>
          </p:cNvSpPr>
          <p:nvPr/>
        </p:nvSpPr>
        <p:spPr bwMode="auto">
          <a:xfrm>
            <a:off x="304800" y="1752600"/>
            <a:ext cx="8686800" cy="4800600"/>
          </a:xfrm>
          <a:prstGeom prst="rect">
            <a:avLst/>
          </a:prstGeom>
          <a:noFill/>
          <a:ln w="9525">
            <a:noFill/>
            <a:miter lim="800000"/>
            <a:headEnd/>
            <a:tailEnd/>
          </a:ln>
          <a:effectLst/>
        </p:spPr>
        <p:txBody>
          <a:bodyPr lIns="92075" tIns="46038" rIns="92075" bIns="46038"/>
          <a:lstStyle/>
          <a:p>
            <a:pPr marL="990600" lvl="1" indent="-533400">
              <a:spcBef>
                <a:spcPct val="20000"/>
              </a:spcBef>
              <a:buClr>
                <a:schemeClr val="hlink"/>
              </a:buClr>
              <a:buSzPct val="75000"/>
              <a:buFont typeface="Wingdings" pitchFamily="2" charset="2"/>
              <a:buNone/>
            </a:pPr>
            <a:endParaRPr lang="en-US" sz="1800">
              <a:solidFill>
                <a:srgbClr val="FFFFFF"/>
              </a:solidFill>
              <a:effectLst>
                <a:outerShdw blurRad="38100" dist="38100" dir="2700000" algn="tl">
                  <a:srgbClr val="000000"/>
                </a:outerShdw>
              </a:effectLst>
              <a:latin typeface="Arial" charset="0"/>
            </a:endParaRPr>
          </a:p>
        </p:txBody>
      </p:sp>
      <p:sp>
        <p:nvSpPr>
          <p:cNvPr id="316440" name="Rectangle 24"/>
          <p:cNvSpPr>
            <a:spLocks noChangeArrowheads="1"/>
          </p:cNvSpPr>
          <p:nvPr/>
        </p:nvSpPr>
        <p:spPr bwMode="auto">
          <a:xfrm>
            <a:off x="3048000" y="3352800"/>
            <a:ext cx="2819400" cy="685800"/>
          </a:xfrm>
          <a:prstGeom prst="rect">
            <a:avLst/>
          </a:prstGeom>
          <a:noFill/>
          <a:ln w="19050">
            <a:solidFill>
              <a:srgbClr val="FF0000"/>
            </a:solidFill>
            <a:miter lim="800000"/>
            <a:headEnd/>
            <a:tailEnd/>
          </a:ln>
          <a:effectLst/>
        </p:spPr>
        <p:txBody>
          <a:bodyPr wrap="none" anchor="ctr"/>
          <a:lstStyle/>
          <a:p>
            <a:endParaRPr lang="en-US"/>
          </a:p>
        </p:txBody>
      </p:sp>
      <p:sp>
        <p:nvSpPr>
          <p:cNvPr id="316443" name="Rectangle 27"/>
          <p:cNvSpPr>
            <a:spLocks noChangeArrowheads="1"/>
          </p:cNvSpPr>
          <p:nvPr/>
        </p:nvSpPr>
        <p:spPr bwMode="auto">
          <a:xfrm>
            <a:off x="2133600" y="1943100"/>
            <a:ext cx="1447800" cy="342900"/>
          </a:xfrm>
          <a:prstGeom prst="rect">
            <a:avLst/>
          </a:prstGeom>
          <a:noFill/>
          <a:ln w="19050">
            <a:solidFill>
              <a:srgbClr val="FF0000"/>
            </a:solidFill>
            <a:miter lim="800000"/>
            <a:headEnd/>
            <a:tailEnd/>
          </a:ln>
          <a:effectLst/>
        </p:spPr>
        <p:txBody>
          <a:bodyPr wrap="none" anchor="ctr"/>
          <a:lstStyle/>
          <a:p>
            <a:endParaRPr lang="en-US"/>
          </a:p>
        </p:txBody>
      </p:sp>
      <p:sp>
        <p:nvSpPr>
          <p:cNvPr id="14" name="Content Placeholder 2"/>
          <p:cNvSpPr>
            <a:spLocks noGrp="1"/>
          </p:cNvSpPr>
          <p:nvPr>
            <p:ph idx="1"/>
          </p:nvPr>
        </p:nvSpPr>
        <p:spPr>
          <a:xfrm>
            <a:off x="6477000" y="1819274"/>
            <a:ext cx="2362200" cy="3590925"/>
          </a:xfrm>
        </p:spPr>
        <p:txBody>
          <a:bodyPr/>
          <a:lstStyle/>
          <a:p>
            <a:pPr marL="0">
              <a:spcBef>
                <a:spcPts val="0"/>
              </a:spcBef>
              <a:buNone/>
            </a:pPr>
            <a:r>
              <a:rPr lang="en-US" sz="1600" dirty="0" smtClean="0">
                <a:solidFill>
                  <a:srgbClr val="FFFF00"/>
                </a:solidFill>
                <a:effectLst/>
                <a:latin typeface="+mj-lt"/>
              </a:rPr>
              <a:t>Opening ID generated is used for subsequent updates and for ESF Submissions as the key</a:t>
            </a:r>
          </a:p>
          <a:p>
            <a:pPr marL="0">
              <a:spcBef>
                <a:spcPts val="0"/>
              </a:spcBef>
              <a:buNone/>
            </a:pPr>
            <a:endParaRPr lang="en-US" sz="1600" dirty="0" smtClean="0">
              <a:solidFill>
                <a:srgbClr val="FFFF00"/>
              </a:solidFill>
              <a:effectLst/>
              <a:latin typeface="+mj-lt"/>
            </a:endParaRPr>
          </a:p>
          <a:p>
            <a:pPr marL="0">
              <a:spcBef>
                <a:spcPts val="0"/>
              </a:spcBef>
              <a:buNone/>
            </a:pPr>
            <a:r>
              <a:rPr lang="en-US" sz="1600" dirty="0" smtClean="0">
                <a:solidFill>
                  <a:srgbClr val="FFFF00"/>
                </a:solidFill>
                <a:effectLst/>
                <a:latin typeface="+mj-lt"/>
              </a:rPr>
              <a:t/>
            </a:r>
            <a:br>
              <a:rPr lang="en-US" sz="1600" dirty="0" smtClean="0">
                <a:solidFill>
                  <a:srgbClr val="FFFF00"/>
                </a:solidFill>
                <a:effectLst/>
                <a:latin typeface="+mj-lt"/>
              </a:rPr>
            </a:br>
            <a:r>
              <a:rPr lang="en-US" sz="1600" dirty="0" smtClean="0">
                <a:solidFill>
                  <a:srgbClr val="FFFF00"/>
                </a:solidFill>
                <a:effectLst/>
                <a:latin typeface="+mj-lt"/>
              </a:rPr>
              <a:t>Set opening status to “FG”</a:t>
            </a:r>
          </a:p>
          <a:p>
            <a:pPr marL="0">
              <a:spcBef>
                <a:spcPts val="0"/>
              </a:spcBef>
              <a:buNone/>
            </a:pPr>
            <a:endParaRPr lang="en-US" sz="1600" dirty="0" smtClean="0">
              <a:solidFill>
                <a:srgbClr val="FFFF00"/>
              </a:solidFill>
              <a:effectLst/>
              <a:latin typeface="+mj-lt"/>
            </a:endParaRPr>
          </a:p>
          <a:p>
            <a:pPr marL="0">
              <a:spcBef>
                <a:spcPts val="0"/>
              </a:spcBef>
              <a:buNone/>
            </a:pPr>
            <a:r>
              <a:rPr lang="en-US" sz="1600" dirty="0" smtClean="0">
                <a:solidFill>
                  <a:srgbClr val="FFFF00"/>
                </a:solidFill>
                <a:effectLst/>
                <a:latin typeface="+mj-lt"/>
              </a:rPr>
              <a:t>Specify TSB</a:t>
            </a:r>
            <a:endParaRPr lang="en-US" sz="1600" dirty="0">
              <a:solidFill>
                <a:srgbClr val="FFFF00"/>
              </a:solidFill>
              <a:effectLst/>
              <a:latin typeface="+mj-lt"/>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7200" y="-76200"/>
            <a:ext cx="8382000" cy="1295400"/>
          </a:xfrm>
        </p:spPr>
        <p:txBody>
          <a:bodyPr/>
          <a:lstStyle/>
          <a:p>
            <a:pPr algn="l"/>
            <a:r>
              <a:rPr lang="en-US" sz="3200" dirty="0" smtClean="0">
                <a:effectLst/>
              </a:rPr>
              <a:t>Reporting Components</a:t>
            </a:r>
            <a:endParaRPr lang="en-US" sz="3200" dirty="0">
              <a:effectLst/>
            </a:endParaRPr>
          </a:p>
        </p:txBody>
      </p:sp>
      <p:sp>
        <p:nvSpPr>
          <p:cNvPr id="321539" name="Rectangle 3"/>
          <p:cNvSpPr>
            <a:spLocks noChangeArrowheads="1"/>
          </p:cNvSpPr>
          <p:nvPr/>
        </p:nvSpPr>
        <p:spPr bwMode="auto">
          <a:xfrm>
            <a:off x="152400" y="1752600"/>
            <a:ext cx="8686800" cy="4648200"/>
          </a:xfrm>
          <a:prstGeom prst="rect">
            <a:avLst/>
          </a:prstGeom>
          <a:noFill/>
          <a:ln w="9525">
            <a:noFill/>
            <a:miter lim="800000"/>
            <a:headEnd/>
            <a:tailEnd/>
          </a:ln>
          <a:effectLst/>
        </p:spPr>
        <p:txBody>
          <a:bodyPr lIns="92075" tIns="46038" rIns="92075" bIns="46038"/>
          <a:lstStyle/>
          <a:p>
            <a:pPr marL="609600" indent="-609600">
              <a:spcBef>
                <a:spcPct val="20000"/>
              </a:spcBef>
              <a:buClr>
                <a:schemeClr val="accent2"/>
              </a:buClr>
              <a:buSzPct val="75000"/>
              <a:buFont typeface="Wingdings" pitchFamily="2" charset="2"/>
              <a:buNone/>
            </a:pPr>
            <a:r>
              <a:rPr lang="en-US" sz="1800" dirty="0" smtClean="0">
                <a:solidFill>
                  <a:srgbClr val="FFFF00"/>
                </a:solidFill>
                <a:latin typeface="Arial" charset="0"/>
              </a:rPr>
              <a:t>3</a:t>
            </a:r>
            <a:r>
              <a:rPr lang="en-US" sz="1800" dirty="0" smtClean="0">
                <a:solidFill>
                  <a:schemeClr val="tx1"/>
                </a:solidFill>
                <a:effectLst>
                  <a:outerShdw blurRad="38100" dist="38100" dir="2700000" algn="tl">
                    <a:srgbClr val="000000"/>
                  </a:outerShdw>
                </a:effectLst>
                <a:latin typeface="Arial" charset="0"/>
              </a:rPr>
              <a:t>. </a:t>
            </a:r>
            <a:r>
              <a:rPr lang="en-US" sz="1800" dirty="0" smtClean="0">
                <a:solidFill>
                  <a:srgbClr val="FFFF00"/>
                </a:solidFill>
                <a:latin typeface="Arial" charset="0"/>
              </a:rPr>
              <a:t>Use </a:t>
            </a:r>
            <a:r>
              <a:rPr lang="en-US" sz="1800" dirty="0">
                <a:solidFill>
                  <a:srgbClr val="FFFF00"/>
                </a:solidFill>
                <a:latin typeface="Arial" charset="0"/>
              </a:rPr>
              <a:t>ESF Submission Tool </a:t>
            </a:r>
            <a:r>
              <a:rPr lang="en-US" sz="1800" dirty="0" smtClean="0">
                <a:solidFill>
                  <a:srgbClr val="FFFF00"/>
                </a:solidFill>
                <a:latin typeface="Arial" charset="0"/>
              </a:rPr>
              <a:t>to provide Opening Spatial</a:t>
            </a:r>
          </a:p>
          <a:p>
            <a:pPr marL="609600" indent="-609600">
              <a:spcBef>
                <a:spcPct val="20000"/>
              </a:spcBef>
              <a:buClr>
                <a:schemeClr val="accent2"/>
              </a:buClr>
              <a:buSzPct val="75000"/>
              <a:buFont typeface="Wingdings" pitchFamily="2" charset="2"/>
              <a:buNone/>
            </a:pPr>
            <a:endParaRPr lang="en-US" sz="1800" dirty="0" smtClean="0">
              <a:solidFill>
                <a:srgbClr val="FFFF00"/>
              </a:solidFill>
              <a:latin typeface="Arial" charset="0"/>
            </a:endParaRPr>
          </a:p>
          <a:p>
            <a:pPr marL="609600" indent="-609600">
              <a:spcBef>
                <a:spcPct val="20000"/>
              </a:spcBef>
              <a:buClr>
                <a:schemeClr val="accent2"/>
              </a:buClr>
              <a:buSzPct val="75000"/>
              <a:buFont typeface="Wingdings" pitchFamily="2" charset="2"/>
              <a:buNone/>
            </a:pPr>
            <a:r>
              <a:rPr lang="en-US" sz="1800" dirty="0" smtClean="0">
                <a:solidFill>
                  <a:srgbClr val="FFFF00"/>
                </a:solidFill>
                <a:latin typeface="Arial" charset="0"/>
              </a:rPr>
              <a:t>4.  Use ESF or Online to submit Disturbance Report</a:t>
            </a:r>
          </a:p>
          <a:p>
            <a:pPr marL="609600" indent="-609600">
              <a:spcBef>
                <a:spcPct val="20000"/>
              </a:spcBef>
              <a:buClr>
                <a:schemeClr val="accent2"/>
              </a:buClr>
              <a:buSzPct val="75000"/>
              <a:buFont typeface="Wingdings" pitchFamily="2" charset="2"/>
              <a:buNone/>
            </a:pPr>
            <a:r>
              <a:rPr lang="en-US" sz="1800" dirty="0" smtClean="0">
                <a:solidFill>
                  <a:srgbClr val="FFFF00"/>
                </a:solidFill>
                <a:latin typeface="Arial" charset="0"/>
              </a:rPr>
              <a:t>	</a:t>
            </a:r>
            <a:r>
              <a:rPr lang="en-US" sz="1800" dirty="0" smtClean="0">
                <a:solidFill>
                  <a:srgbClr val="FFFFFF"/>
                </a:solidFill>
                <a:latin typeface="Arial" charset="0"/>
              </a:rPr>
              <a:t>Disturbance report </a:t>
            </a:r>
            <a:r>
              <a:rPr lang="en-US" sz="1800" u="sng" dirty="0" smtClean="0">
                <a:solidFill>
                  <a:srgbClr val="FFFFFF"/>
                </a:solidFill>
                <a:latin typeface="Arial" charset="0"/>
              </a:rPr>
              <a:t>is mandatory </a:t>
            </a:r>
            <a:r>
              <a:rPr lang="en-US" sz="1800" dirty="0" smtClean="0">
                <a:solidFill>
                  <a:srgbClr val="FFFFFF"/>
                </a:solidFill>
                <a:latin typeface="Arial" charset="0"/>
              </a:rPr>
              <a:t>to enable Forest Cover Submission. </a:t>
            </a:r>
          </a:p>
          <a:p>
            <a:pPr marL="609600" indent="-609600">
              <a:spcBef>
                <a:spcPct val="20000"/>
              </a:spcBef>
              <a:buClr>
                <a:schemeClr val="accent2"/>
              </a:buClr>
              <a:buSzPct val="75000"/>
              <a:buFont typeface="Wingdings" pitchFamily="2" charset="2"/>
              <a:buNone/>
            </a:pPr>
            <a:r>
              <a:rPr lang="en-US" sz="1800" dirty="0" smtClean="0">
                <a:solidFill>
                  <a:srgbClr val="FFFFFF"/>
                </a:solidFill>
                <a:latin typeface="Arial" charset="0"/>
              </a:rPr>
              <a:t>          </a:t>
            </a:r>
            <a:r>
              <a:rPr lang="en-US" sz="1800" dirty="0" smtClean="0">
                <a:solidFill>
                  <a:srgbClr val="FFFF00"/>
                </a:solidFill>
                <a:latin typeface="Arial" charset="0"/>
              </a:rPr>
              <a:t>Not required if any disturbance reporting already exists.</a:t>
            </a:r>
            <a:endParaRPr lang="en-US" sz="1800" dirty="0">
              <a:solidFill>
                <a:srgbClr val="FFFF00"/>
              </a:solidFill>
              <a:latin typeface="Arial" charset="0"/>
            </a:endParaRPr>
          </a:p>
          <a:p>
            <a:pPr marL="609600" indent="-609600">
              <a:spcBef>
                <a:spcPct val="20000"/>
              </a:spcBef>
              <a:buClr>
                <a:schemeClr val="accent2"/>
              </a:buClr>
              <a:buSzPct val="75000"/>
              <a:buFont typeface="Wingdings" pitchFamily="2" charset="2"/>
              <a:buNone/>
            </a:pPr>
            <a:endParaRPr lang="en-US" sz="1600" dirty="0">
              <a:solidFill>
                <a:schemeClr val="tx1"/>
              </a:solidFill>
              <a:latin typeface="Arial" charset="0"/>
            </a:endParaRPr>
          </a:p>
          <a:p>
            <a:pPr marL="609600" indent="-609600">
              <a:spcBef>
                <a:spcPct val="20000"/>
              </a:spcBef>
              <a:buClr>
                <a:schemeClr val="accent2"/>
              </a:buClr>
              <a:buSzPct val="75000"/>
              <a:buFont typeface="Wingdings" pitchFamily="2" charset="2"/>
              <a:buNone/>
            </a:pPr>
            <a:r>
              <a:rPr lang="en-US" sz="1600" dirty="0">
                <a:solidFill>
                  <a:schemeClr val="tx1"/>
                </a:solidFill>
                <a:latin typeface="Arial" charset="0"/>
              </a:rPr>
              <a:t>   </a:t>
            </a:r>
            <a:r>
              <a:rPr lang="en-US" sz="1600" dirty="0">
                <a:solidFill>
                  <a:srgbClr val="FFFFFF"/>
                </a:solidFill>
                <a:latin typeface="Arial" charset="0"/>
              </a:rPr>
              <a:t>Use Opening ID as the </a:t>
            </a:r>
            <a:r>
              <a:rPr lang="en-US" sz="1600" dirty="0" smtClean="0">
                <a:solidFill>
                  <a:srgbClr val="FFFFFF"/>
                </a:solidFill>
                <a:latin typeface="Arial" charset="0"/>
              </a:rPr>
              <a:t>key</a:t>
            </a:r>
            <a:endParaRPr lang="en-US" sz="1600" dirty="0">
              <a:solidFill>
                <a:srgbClr val="FFFFFF"/>
              </a:solidFill>
              <a:latin typeface="Arial" charset="0"/>
            </a:endParaRPr>
          </a:p>
          <a:p>
            <a:pPr marL="990600" lvl="1" indent="-533400">
              <a:spcBef>
                <a:spcPct val="20000"/>
              </a:spcBef>
              <a:buClr>
                <a:schemeClr val="hlink"/>
              </a:buClr>
              <a:buSzPct val="75000"/>
              <a:buFont typeface="Wingdings" pitchFamily="2" charset="2"/>
              <a:buNone/>
            </a:pPr>
            <a:r>
              <a:rPr lang="en-US" sz="1600" dirty="0">
                <a:solidFill>
                  <a:srgbClr val="FFFFFF"/>
                </a:solidFill>
                <a:latin typeface="Arial" charset="0"/>
              </a:rPr>
              <a:t>	</a:t>
            </a:r>
            <a:r>
              <a:rPr lang="en-US" sz="1600" dirty="0" smtClean="0">
                <a:solidFill>
                  <a:srgbClr val="FFFFFF"/>
                </a:solidFill>
                <a:latin typeface="Arial" charset="0"/>
              </a:rPr>
              <a:t>Add Disturbance Activity</a:t>
            </a:r>
          </a:p>
          <a:p>
            <a:pPr marL="990600" lvl="1" indent="-533400">
              <a:spcBef>
                <a:spcPct val="20000"/>
              </a:spcBef>
              <a:buClr>
                <a:schemeClr val="hlink"/>
              </a:buClr>
              <a:buSzPct val="75000"/>
              <a:buFont typeface="Wingdings" pitchFamily="2" charset="2"/>
              <a:buNone/>
            </a:pPr>
            <a:r>
              <a:rPr lang="en-US" sz="1600" dirty="0" smtClean="0">
                <a:solidFill>
                  <a:srgbClr val="FFFFFF"/>
                </a:solidFill>
                <a:latin typeface="Arial" charset="0"/>
              </a:rPr>
              <a:t>	Mandatory data for disturbance reporting:</a:t>
            </a:r>
            <a:endParaRPr lang="en-US" sz="1600" dirty="0">
              <a:solidFill>
                <a:srgbClr val="FFFFFF"/>
              </a:solidFill>
              <a:latin typeface="Arial" charset="0"/>
            </a:endParaRPr>
          </a:p>
          <a:p>
            <a:pPr marL="1371600" lvl="2" indent="-457200">
              <a:spcBef>
                <a:spcPct val="20000"/>
              </a:spcBef>
              <a:buClr>
                <a:schemeClr val="hlink"/>
              </a:buClr>
              <a:buSzPct val="64000"/>
              <a:buFont typeface="Wingdings" pitchFamily="2" charset="2"/>
              <a:buNone/>
            </a:pPr>
            <a:r>
              <a:rPr lang="en-US" sz="1600" dirty="0">
                <a:solidFill>
                  <a:srgbClr val="FFFFFF"/>
                </a:solidFill>
                <a:latin typeface="Arial" charset="0"/>
              </a:rPr>
              <a:t>	</a:t>
            </a:r>
            <a:r>
              <a:rPr lang="en-US" sz="1600" dirty="0" smtClean="0">
                <a:solidFill>
                  <a:srgbClr val="FFFFFF"/>
                </a:solidFill>
                <a:latin typeface="Arial" charset="0"/>
              </a:rPr>
              <a:t>Disturbance Start Date: </a:t>
            </a:r>
            <a:r>
              <a:rPr lang="en-US" sz="1600" dirty="0" smtClean="0">
                <a:solidFill>
                  <a:srgbClr val="FFFF00"/>
                </a:solidFill>
                <a:latin typeface="Arial" charset="0"/>
              </a:rPr>
              <a:t>use eligibility JS survey date</a:t>
            </a:r>
            <a:endParaRPr lang="en-US" sz="1600" dirty="0">
              <a:solidFill>
                <a:srgbClr val="FFFF00"/>
              </a:solidFill>
              <a:latin typeface="Arial" charset="0"/>
            </a:endParaRPr>
          </a:p>
          <a:p>
            <a:pPr marL="1371600" lvl="2" indent="-457200">
              <a:spcBef>
                <a:spcPct val="20000"/>
              </a:spcBef>
              <a:buClr>
                <a:schemeClr val="hlink"/>
              </a:buClr>
              <a:buSzPct val="64000"/>
              <a:buFont typeface="Wingdings" pitchFamily="2" charset="2"/>
              <a:buNone/>
            </a:pPr>
            <a:r>
              <a:rPr lang="en-US" sz="1600" dirty="0" smtClean="0">
                <a:solidFill>
                  <a:srgbClr val="FFFFFF"/>
                </a:solidFill>
                <a:latin typeface="Arial" charset="0"/>
              </a:rPr>
              <a:t>	Disturbance Area: </a:t>
            </a:r>
            <a:r>
              <a:rPr lang="en-US" sz="1600" dirty="0" smtClean="0">
                <a:solidFill>
                  <a:srgbClr val="FFFF00"/>
                </a:solidFill>
                <a:latin typeface="Arial" charset="0"/>
              </a:rPr>
              <a:t>0.1ha (minimum impact on disturbance reporting)</a:t>
            </a:r>
          </a:p>
          <a:p>
            <a:pPr marL="1371600" lvl="2" indent="-457200">
              <a:spcBef>
                <a:spcPct val="20000"/>
              </a:spcBef>
              <a:buClr>
                <a:schemeClr val="hlink"/>
              </a:buClr>
              <a:buSzPct val="64000"/>
              <a:buFont typeface="Wingdings" pitchFamily="2" charset="2"/>
              <a:buNone/>
            </a:pPr>
            <a:r>
              <a:rPr lang="en-US" sz="1600" dirty="0">
                <a:solidFill>
                  <a:srgbClr val="FFFFFF"/>
                </a:solidFill>
                <a:latin typeface="Arial" charset="0"/>
              </a:rPr>
              <a:t>	</a:t>
            </a:r>
            <a:r>
              <a:rPr lang="en-US" sz="1600" dirty="0" smtClean="0">
                <a:solidFill>
                  <a:srgbClr val="FFFFFF"/>
                </a:solidFill>
                <a:latin typeface="Arial" charset="0"/>
              </a:rPr>
              <a:t>Disturbance Code: E – Stand Enhancement</a:t>
            </a:r>
            <a:endParaRPr lang="en-US" sz="1600" dirty="0">
              <a:solidFill>
                <a:srgbClr val="FFFFFF"/>
              </a:solidFill>
              <a:latin typeface="Arial" charset="0"/>
            </a:endParaRPr>
          </a:p>
          <a:p>
            <a:pPr marL="1371600" lvl="2" indent="-457200">
              <a:spcBef>
                <a:spcPct val="20000"/>
              </a:spcBef>
              <a:buClr>
                <a:schemeClr val="hlink"/>
              </a:buClr>
              <a:buSzPct val="64000"/>
              <a:buFont typeface="Wingdings" pitchFamily="2" charset="2"/>
              <a:buNone/>
            </a:pPr>
            <a:r>
              <a:rPr lang="en-US" sz="1600" dirty="0">
                <a:solidFill>
                  <a:srgbClr val="FFFFFF"/>
                </a:solidFill>
                <a:latin typeface="Arial" charset="0"/>
              </a:rPr>
              <a:t>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a:lstStyle/>
          <a:p>
            <a:pPr algn="l"/>
            <a:r>
              <a:rPr lang="en-US" sz="3200" dirty="0" smtClean="0">
                <a:effectLst/>
              </a:rPr>
              <a:t>Reporting Components</a:t>
            </a:r>
            <a:br>
              <a:rPr lang="en-US" sz="3200" dirty="0" smtClean="0">
                <a:effectLst/>
              </a:rPr>
            </a:br>
            <a:r>
              <a:rPr lang="en-US" sz="3200" dirty="0" smtClean="0">
                <a:effectLst/>
              </a:rPr>
              <a:t>Disturbance Report – ESF or Online</a:t>
            </a:r>
            <a:endParaRPr lang="en-US" sz="3200" dirty="0">
              <a:effectLst/>
            </a:endParaRPr>
          </a:p>
        </p:txBody>
      </p:sp>
      <p:pic>
        <p:nvPicPr>
          <p:cNvPr id="99332" name="Picture 4"/>
          <p:cNvPicPr>
            <a:picLocks noChangeAspect="1" noChangeArrowheads="1"/>
          </p:cNvPicPr>
          <p:nvPr/>
        </p:nvPicPr>
        <p:blipFill>
          <a:blip r:embed="rId2" cstate="print"/>
          <a:srcRect/>
          <a:stretch>
            <a:fillRect/>
          </a:stretch>
        </p:blipFill>
        <p:spPr bwMode="auto">
          <a:xfrm>
            <a:off x="457200" y="1295400"/>
            <a:ext cx="6781800" cy="5484810"/>
          </a:xfrm>
          <a:prstGeom prst="rect">
            <a:avLst/>
          </a:prstGeom>
          <a:noFill/>
          <a:ln w="9525">
            <a:noFill/>
            <a:miter lim="800000"/>
            <a:headEnd/>
            <a:tailEnd/>
          </a:ln>
        </p:spPr>
      </p:pic>
      <p:sp>
        <p:nvSpPr>
          <p:cNvPr id="8" name="Rectangle 24"/>
          <p:cNvSpPr>
            <a:spLocks noChangeArrowheads="1"/>
          </p:cNvSpPr>
          <p:nvPr/>
        </p:nvSpPr>
        <p:spPr bwMode="auto">
          <a:xfrm>
            <a:off x="838200" y="5410200"/>
            <a:ext cx="2590800" cy="762000"/>
          </a:xfrm>
          <a:prstGeom prst="rect">
            <a:avLst/>
          </a:prstGeom>
          <a:noFill/>
          <a:ln w="19050">
            <a:solidFill>
              <a:srgbClr val="FF0000"/>
            </a:solidFill>
            <a:miter lim="800000"/>
            <a:headEnd/>
            <a:tailEnd/>
          </a:ln>
          <a:effectLst/>
        </p:spPr>
        <p:txBody>
          <a:bodyPr wrap="none" anchor="ctr"/>
          <a:lstStyle/>
          <a:p>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3"/>
          <p:cNvSpPr>
            <a:spLocks noChangeArrowheads="1"/>
          </p:cNvSpPr>
          <p:nvPr/>
        </p:nvSpPr>
        <p:spPr bwMode="auto">
          <a:xfrm>
            <a:off x="152400" y="1600200"/>
            <a:ext cx="8763000" cy="5029200"/>
          </a:xfrm>
          <a:prstGeom prst="rect">
            <a:avLst/>
          </a:prstGeom>
          <a:noFill/>
          <a:ln w="9525">
            <a:noFill/>
            <a:miter lim="800000"/>
            <a:headEnd/>
            <a:tailEnd/>
          </a:ln>
          <a:effectLst/>
        </p:spPr>
        <p:txBody>
          <a:bodyPr lIns="92075" tIns="46038" rIns="92075" bIns="46038"/>
          <a:lstStyle/>
          <a:p>
            <a:pPr marL="609600" indent="-609600">
              <a:spcBef>
                <a:spcPct val="20000"/>
              </a:spcBef>
              <a:buClr>
                <a:schemeClr val="accent2"/>
              </a:buClr>
              <a:buSzPct val="75000"/>
              <a:buFont typeface="Wingdings" pitchFamily="2" charset="2"/>
              <a:buNone/>
            </a:pPr>
            <a:r>
              <a:rPr lang="en-US" sz="1800" dirty="0">
                <a:solidFill>
                  <a:schemeClr val="tx1"/>
                </a:solidFill>
                <a:effectLst>
                  <a:outerShdw blurRad="38100" dist="38100" dir="2700000" algn="tl">
                    <a:srgbClr val="000000"/>
                  </a:outerShdw>
                </a:effectLst>
                <a:latin typeface="Arial" charset="0"/>
              </a:rPr>
              <a:t>5</a:t>
            </a:r>
            <a:r>
              <a:rPr lang="en-US" sz="1800" dirty="0" smtClean="0">
                <a:solidFill>
                  <a:schemeClr val="tx1"/>
                </a:solidFill>
                <a:effectLst>
                  <a:outerShdw blurRad="38100" dist="38100" dir="2700000" algn="tl">
                    <a:srgbClr val="000000"/>
                  </a:outerShdw>
                </a:effectLst>
                <a:latin typeface="Arial" charset="0"/>
              </a:rPr>
              <a:t>. </a:t>
            </a:r>
            <a:r>
              <a:rPr lang="en-US" sz="1800" dirty="0">
                <a:solidFill>
                  <a:srgbClr val="FFFF00"/>
                </a:solidFill>
                <a:latin typeface="Arial" charset="0"/>
              </a:rPr>
              <a:t>Use ESF Submission Tool to set up ESF </a:t>
            </a:r>
            <a:r>
              <a:rPr lang="en-US" sz="1800" dirty="0" smtClean="0">
                <a:solidFill>
                  <a:srgbClr val="FFFF00"/>
                </a:solidFill>
                <a:latin typeface="Arial" charset="0"/>
              </a:rPr>
              <a:t>Spacing activity </a:t>
            </a:r>
            <a:r>
              <a:rPr lang="en-US" sz="1800" dirty="0">
                <a:solidFill>
                  <a:srgbClr val="FFFF00"/>
                </a:solidFill>
                <a:latin typeface="Arial" charset="0"/>
              </a:rPr>
              <a:t>xml with Activity GML Map.  </a:t>
            </a:r>
          </a:p>
          <a:p>
            <a:pPr marL="609600" indent="-609600">
              <a:spcBef>
                <a:spcPct val="20000"/>
              </a:spcBef>
              <a:buClr>
                <a:schemeClr val="accent2"/>
              </a:buClr>
              <a:buSzPct val="75000"/>
              <a:buFont typeface="Wingdings" pitchFamily="2" charset="2"/>
              <a:buNone/>
            </a:pPr>
            <a:endParaRPr lang="en-US" sz="1600" dirty="0">
              <a:solidFill>
                <a:schemeClr val="tx1"/>
              </a:solidFill>
              <a:latin typeface="Arial" charset="0"/>
            </a:endParaRPr>
          </a:p>
          <a:p>
            <a:pPr marL="609600" indent="-609600">
              <a:spcBef>
                <a:spcPct val="20000"/>
              </a:spcBef>
              <a:buClr>
                <a:schemeClr val="accent2"/>
              </a:buClr>
              <a:buSzPct val="75000"/>
              <a:buFont typeface="Wingdings" pitchFamily="2" charset="2"/>
              <a:buNone/>
            </a:pPr>
            <a:r>
              <a:rPr lang="en-US" sz="1600" dirty="0">
                <a:solidFill>
                  <a:schemeClr val="tx1"/>
                </a:solidFill>
                <a:latin typeface="Arial" charset="0"/>
              </a:rPr>
              <a:t>   Use Opening ID as the </a:t>
            </a:r>
            <a:r>
              <a:rPr lang="en-US" sz="1600" dirty="0" smtClean="0">
                <a:solidFill>
                  <a:schemeClr val="tx1"/>
                </a:solidFill>
                <a:latin typeface="Arial" charset="0"/>
              </a:rPr>
              <a:t>key</a:t>
            </a:r>
            <a:endParaRPr lang="en-US" sz="1600" dirty="0">
              <a:solidFill>
                <a:schemeClr val="tx1"/>
              </a:solidFill>
              <a:latin typeface="Arial" charset="0"/>
            </a:endParaRPr>
          </a:p>
          <a:p>
            <a:pPr marL="990600" lvl="1" indent="-533400">
              <a:spcBef>
                <a:spcPct val="20000"/>
              </a:spcBef>
              <a:buClr>
                <a:schemeClr val="hlink"/>
              </a:buClr>
              <a:buSzPct val="75000"/>
              <a:buFont typeface="Wingdings" pitchFamily="2" charset="2"/>
              <a:buNone/>
            </a:pPr>
            <a:r>
              <a:rPr lang="en-US" sz="1600" dirty="0">
                <a:solidFill>
                  <a:schemeClr val="tx1"/>
                </a:solidFill>
                <a:latin typeface="Arial" charset="0"/>
              </a:rPr>
              <a:t>	Mandatory data:</a:t>
            </a:r>
          </a:p>
          <a:p>
            <a:pPr marL="1371600" lvl="2" indent="-457200">
              <a:spcBef>
                <a:spcPct val="20000"/>
              </a:spcBef>
              <a:buClr>
                <a:schemeClr val="hlink"/>
              </a:buClr>
              <a:buSzPct val="64000"/>
              <a:buFont typeface="Wingdings" pitchFamily="2" charset="2"/>
              <a:buNone/>
            </a:pPr>
            <a:r>
              <a:rPr lang="en-US" sz="1600" dirty="0">
                <a:solidFill>
                  <a:schemeClr val="tx1"/>
                </a:solidFill>
                <a:latin typeface="Arial" charset="0"/>
              </a:rPr>
              <a:t>	Base: </a:t>
            </a:r>
            <a:r>
              <a:rPr lang="en-US" sz="1600" dirty="0" smtClean="0">
                <a:solidFill>
                  <a:schemeClr val="tx1"/>
                </a:solidFill>
                <a:latin typeface="Arial" charset="0"/>
              </a:rPr>
              <a:t>JS</a:t>
            </a:r>
            <a:r>
              <a:rPr lang="en-US" sz="1600" dirty="0">
                <a:solidFill>
                  <a:schemeClr val="tx1"/>
                </a:solidFill>
                <a:latin typeface="Arial" charset="0"/>
              </a:rPr>
              <a:t>	</a:t>
            </a:r>
          </a:p>
          <a:p>
            <a:pPr marL="1371600" lvl="2" indent="-457200">
              <a:spcBef>
                <a:spcPct val="20000"/>
              </a:spcBef>
              <a:buClr>
                <a:schemeClr val="hlink"/>
              </a:buClr>
              <a:buSzPct val="64000"/>
              <a:buFont typeface="Wingdings" pitchFamily="2" charset="2"/>
              <a:buNone/>
            </a:pPr>
            <a:r>
              <a:rPr lang="en-US" sz="1600" dirty="0" smtClean="0">
                <a:solidFill>
                  <a:schemeClr val="tx1"/>
                </a:solidFill>
                <a:latin typeface="Arial" charset="0"/>
              </a:rPr>
              <a:t>	Tech</a:t>
            </a:r>
            <a:r>
              <a:rPr lang="en-US" sz="1600" dirty="0">
                <a:solidFill>
                  <a:schemeClr val="tx1"/>
                </a:solidFill>
                <a:latin typeface="Arial" charset="0"/>
              </a:rPr>
              <a:t>: </a:t>
            </a:r>
            <a:r>
              <a:rPr lang="en-US" sz="1600" dirty="0" smtClean="0">
                <a:solidFill>
                  <a:schemeClr val="tx1"/>
                </a:solidFill>
                <a:latin typeface="Arial" charset="0"/>
              </a:rPr>
              <a:t>MA (Manual)</a:t>
            </a:r>
          </a:p>
          <a:p>
            <a:pPr marL="1371600" lvl="2" indent="-457200">
              <a:spcBef>
                <a:spcPct val="20000"/>
              </a:spcBef>
              <a:buClr>
                <a:schemeClr val="hlink"/>
              </a:buClr>
              <a:buSzPct val="64000"/>
              <a:buFont typeface="Wingdings" pitchFamily="2" charset="2"/>
              <a:buNone/>
            </a:pPr>
            <a:r>
              <a:rPr lang="en-US" sz="1600" dirty="0">
                <a:solidFill>
                  <a:schemeClr val="tx1"/>
                </a:solidFill>
                <a:latin typeface="Arial" charset="0"/>
              </a:rPr>
              <a:t>	</a:t>
            </a:r>
            <a:r>
              <a:rPr lang="en-US" sz="1600" dirty="0" smtClean="0">
                <a:solidFill>
                  <a:schemeClr val="tx1"/>
                </a:solidFill>
                <a:latin typeface="Arial" charset="0"/>
              </a:rPr>
              <a:t>Method</a:t>
            </a:r>
            <a:r>
              <a:rPr lang="en-US" sz="1600" dirty="0">
                <a:solidFill>
                  <a:schemeClr val="tx1"/>
                </a:solidFill>
                <a:latin typeface="Arial" charset="0"/>
              </a:rPr>
              <a:t>: </a:t>
            </a:r>
            <a:r>
              <a:rPr lang="en-US" sz="1600" dirty="0" smtClean="0">
                <a:solidFill>
                  <a:schemeClr val="tx1"/>
                </a:solidFill>
                <a:latin typeface="Arial" charset="0"/>
              </a:rPr>
              <a:t>MANCT or POWER (or valid code combination)</a:t>
            </a:r>
            <a:endParaRPr lang="en-US" sz="1600" dirty="0">
              <a:solidFill>
                <a:schemeClr val="tx1"/>
              </a:solidFill>
              <a:latin typeface="Arial" charset="0"/>
            </a:endParaRPr>
          </a:p>
          <a:p>
            <a:pPr marL="1371600" lvl="2" indent="-457200">
              <a:spcBef>
                <a:spcPct val="20000"/>
              </a:spcBef>
              <a:buClr>
                <a:schemeClr val="hlink"/>
              </a:buClr>
              <a:buSzPct val="64000"/>
              <a:buFont typeface="Wingdings" pitchFamily="2" charset="2"/>
              <a:buNone/>
            </a:pPr>
            <a:r>
              <a:rPr lang="en-US" sz="1600" dirty="0">
                <a:solidFill>
                  <a:schemeClr val="tx1"/>
                </a:solidFill>
                <a:latin typeface="Arial" charset="0"/>
              </a:rPr>
              <a:t>	Funding Source: </a:t>
            </a:r>
            <a:r>
              <a:rPr lang="en-US" sz="1600" dirty="0" smtClean="0">
                <a:solidFill>
                  <a:schemeClr val="tx1"/>
                </a:solidFill>
                <a:latin typeface="Arial" charset="0"/>
              </a:rPr>
              <a:t>FTL (Licensee administered) or FTM (Ministry administered)</a:t>
            </a:r>
          </a:p>
          <a:p>
            <a:pPr marL="1371600" lvl="2" indent="-457200">
              <a:spcBef>
                <a:spcPct val="20000"/>
              </a:spcBef>
              <a:buClr>
                <a:schemeClr val="hlink"/>
              </a:buClr>
              <a:buSzPct val="64000"/>
              <a:buFont typeface="Wingdings" pitchFamily="2" charset="2"/>
              <a:buNone/>
            </a:pPr>
            <a:r>
              <a:rPr lang="en-US" sz="1600" dirty="0" smtClean="0">
                <a:solidFill>
                  <a:schemeClr val="tx1"/>
                </a:solidFill>
                <a:latin typeface="Arial" charset="0"/>
              </a:rPr>
              <a:t>	Inter-agency No: mandatory for completed activity </a:t>
            </a:r>
            <a:r>
              <a:rPr lang="en-US" sz="1600" dirty="0" smtClean="0">
                <a:solidFill>
                  <a:srgbClr val="FFFF00"/>
                </a:solidFill>
                <a:latin typeface="Arial" charset="0"/>
              </a:rPr>
              <a:t>(</a:t>
            </a:r>
            <a:r>
              <a:rPr lang="en-US" sz="1600" dirty="0" smtClean="0">
                <a:solidFill>
                  <a:srgbClr val="FFFF00"/>
                </a:solidFill>
              </a:rPr>
              <a:t>&lt;</a:t>
            </a:r>
            <a:r>
              <a:rPr lang="en-US" sz="1600" dirty="0" err="1" smtClean="0">
                <a:solidFill>
                  <a:srgbClr val="FFFF00"/>
                </a:solidFill>
              </a:rPr>
              <a:t>rst:fundingProject</a:t>
            </a:r>
            <a:r>
              <a:rPr lang="en-US" sz="1600" dirty="0" smtClean="0">
                <a:solidFill>
                  <a:srgbClr val="FFFF00"/>
                </a:solidFill>
              </a:rPr>
              <a:t>/&gt;)</a:t>
            </a:r>
            <a:br>
              <a:rPr lang="en-US" sz="1600" dirty="0" smtClean="0">
                <a:solidFill>
                  <a:srgbClr val="FFFF00"/>
                </a:solidFill>
              </a:rPr>
            </a:br>
            <a:r>
              <a:rPr lang="en-US" sz="1600" dirty="0" smtClean="0">
                <a:solidFill>
                  <a:schemeClr val="tx1"/>
                </a:solidFill>
                <a:latin typeface="Arial" charset="0"/>
              </a:rPr>
              <a:t>Date: can be planned or completed</a:t>
            </a:r>
            <a:endParaRPr lang="en-US" sz="1600" dirty="0">
              <a:solidFill>
                <a:schemeClr val="tx1"/>
              </a:solidFill>
              <a:latin typeface="Arial" charset="0"/>
            </a:endParaRPr>
          </a:p>
          <a:p>
            <a:pPr marL="1371600" lvl="2" indent="-457200">
              <a:spcBef>
                <a:spcPct val="20000"/>
              </a:spcBef>
              <a:buClr>
                <a:schemeClr val="hlink"/>
              </a:buClr>
              <a:buSzPct val="64000"/>
              <a:buFont typeface="Wingdings" pitchFamily="2" charset="2"/>
              <a:buNone/>
            </a:pPr>
            <a:r>
              <a:rPr lang="en-US" sz="1600" dirty="0" smtClean="0">
                <a:solidFill>
                  <a:schemeClr val="tx1"/>
                </a:solidFill>
                <a:latin typeface="Arial" charset="0"/>
              </a:rPr>
              <a:t>	Area Treated</a:t>
            </a:r>
          </a:p>
          <a:p>
            <a:pPr marL="1371600" lvl="2" indent="-457200">
              <a:spcBef>
                <a:spcPct val="20000"/>
              </a:spcBef>
              <a:buClr>
                <a:schemeClr val="hlink"/>
              </a:buClr>
              <a:buSzPct val="64000"/>
              <a:buFont typeface="Wingdings" pitchFamily="2" charset="2"/>
              <a:buNone/>
            </a:pPr>
            <a:r>
              <a:rPr lang="en-US" sz="1600" dirty="0" smtClean="0">
                <a:solidFill>
                  <a:schemeClr val="tx1"/>
                </a:solidFill>
                <a:latin typeface="Arial" charset="0"/>
              </a:rPr>
              <a:t> 	</a:t>
            </a:r>
            <a:r>
              <a:rPr lang="en-US" sz="1600" dirty="0" smtClean="0">
                <a:solidFill>
                  <a:srgbClr val="FFFF00"/>
                </a:solidFill>
                <a:latin typeface="Arial" charset="0"/>
              </a:rPr>
              <a:t>GML Map </a:t>
            </a:r>
            <a:endParaRPr lang="en-US" sz="1600" dirty="0">
              <a:solidFill>
                <a:srgbClr val="FFFF00"/>
              </a:solidFill>
              <a:latin typeface="Arial" charset="0"/>
            </a:endParaRPr>
          </a:p>
          <a:p>
            <a:pPr marL="609600" indent="-609600">
              <a:spcBef>
                <a:spcPct val="20000"/>
              </a:spcBef>
              <a:buClr>
                <a:schemeClr val="accent2"/>
              </a:buClr>
              <a:buSzPct val="75000"/>
              <a:buFont typeface="Wingdings" pitchFamily="2" charset="2"/>
              <a:buNone/>
            </a:pPr>
            <a:endParaRPr lang="en-US" sz="1600" dirty="0">
              <a:solidFill>
                <a:srgbClr val="FFFFFF"/>
              </a:solidFill>
              <a:latin typeface="Arial" charset="0"/>
            </a:endParaRPr>
          </a:p>
          <a:p>
            <a:pPr marL="609600" indent="-609600">
              <a:spcBef>
                <a:spcPct val="20000"/>
              </a:spcBef>
              <a:buClr>
                <a:schemeClr val="accent2"/>
              </a:buClr>
              <a:buSzPct val="75000"/>
              <a:buFont typeface="Wingdings" pitchFamily="2" charset="2"/>
              <a:buNone/>
            </a:pPr>
            <a:r>
              <a:rPr lang="en-US" sz="1600" dirty="0" smtClean="0">
                <a:solidFill>
                  <a:srgbClr val="FFFF00"/>
                </a:solidFill>
                <a:latin typeface="Arial" charset="0"/>
              </a:rPr>
              <a:t>Note that the Activity Spatial is a requirement for completed spacing activities.</a:t>
            </a:r>
          </a:p>
          <a:p>
            <a:pPr marL="609600" indent="-609600">
              <a:spcBef>
                <a:spcPct val="20000"/>
              </a:spcBef>
              <a:buClr>
                <a:schemeClr val="accent2"/>
              </a:buClr>
              <a:buSzPct val="75000"/>
              <a:buFont typeface="Wingdings" pitchFamily="2" charset="2"/>
              <a:buNone/>
            </a:pPr>
            <a:endParaRPr lang="en-US" sz="1600" dirty="0" smtClean="0">
              <a:solidFill>
                <a:srgbClr val="FFFF00"/>
              </a:solidFill>
              <a:latin typeface="Arial" charset="0"/>
            </a:endParaRPr>
          </a:p>
          <a:p>
            <a:pPr marL="609600" indent="-609600">
              <a:spcBef>
                <a:spcPct val="20000"/>
              </a:spcBef>
              <a:buClr>
                <a:schemeClr val="accent2"/>
              </a:buClr>
              <a:buSzPct val="75000"/>
              <a:buFont typeface="Wingdings" pitchFamily="2" charset="2"/>
              <a:buNone/>
            </a:pPr>
            <a:r>
              <a:rPr lang="en-US" sz="1600" dirty="0" smtClean="0">
                <a:solidFill>
                  <a:srgbClr val="FFFF00"/>
                </a:solidFill>
                <a:latin typeface="Arial" charset="0"/>
              </a:rPr>
              <a:t>May add other planned or completed activities related to Juvenile Spacing activity</a:t>
            </a:r>
            <a:endParaRPr lang="en-US" sz="1600" dirty="0">
              <a:solidFill>
                <a:srgbClr val="FFFF00"/>
              </a:solidFill>
              <a:latin typeface="Arial" charset="0"/>
            </a:endParaRPr>
          </a:p>
        </p:txBody>
      </p:sp>
      <p:sp>
        <p:nvSpPr>
          <p:cNvPr id="5" name="Rectangle 2"/>
          <p:cNvSpPr>
            <a:spLocks noGrp="1" noChangeArrowheads="1"/>
          </p:cNvSpPr>
          <p:nvPr>
            <p:ph type="title"/>
          </p:nvPr>
        </p:nvSpPr>
        <p:spPr/>
        <p:txBody>
          <a:bodyPr/>
          <a:lstStyle/>
          <a:p>
            <a:pPr algn="l"/>
            <a:r>
              <a:rPr lang="en-US" sz="3200" dirty="0" smtClean="0">
                <a:effectLst/>
              </a:rPr>
              <a:t>Reporting Components</a:t>
            </a:r>
            <a:br>
              <a:rPr lang="en-US" sz="3200" dirty="0" smtClean="0">
                <a:effectLst/>
              </a:rPr>
            </a:br>
            <a:r>
              <a:rPr lang="en-US" sz="3200" dirty="0" smtClean="0">
                <a:effectLst/>
              </a:rPr>
              <a:t>Spacing – ESF Only (spatial required)</a:t>
            </a:r>
            <a:endParaRPr lang="en-US" sz="3200" dirty="0">
              <a:effectLst/>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lstStyle/>
          <a:p>
            <a:pPr algn="l"/>
            <a:r>
              <a:rPr lang="en-US" sz="3200" dirty="0" smtClean="0">
                <a:effectLst/>
              </a:rPr>
              <a:t>Use of Actual Date Indicator &amp;                Action Codes</a:t>
            </a:r>
            <a:endParaRPr lang="en-US" sz="3200" dirty="0">
              <a:effectLst/>
            </a:endParaRPr>
          </a:p>
        </p:txBody>
      </p:sp>
      <p:sp>
        <p:nvSpPr>
          <p:cNvPr id="322563" name="Rectangle 3"/>
          <p:cNvSpPr>
            <a:spLocks noChangeArrowheads="1"/>
          </p:cNvSpPr>
          <p:nvPr/>
        </p:nvSpPr>
        <p:spPr bwMode="auto">
          <a:xfrm>
            <a:off x="304800" y="1600200"/>
            <a:ext cx="8686800" cy="4800600"/>
          </a:xfrm>
          <a:prstGeom prst="rect">
            <a:avLst/>
          </a:prstGeom>
          <a:noFill/>
          <a:ln w="9525">
            <a:noFill/>
            <a:miter lim="800000"/>
            <a:headEnd/>
            <a:tailEnd/>
          </a:ln>
          <a:effectLst/>
        </p:spPr>
        <p:txBody>
          <a:bodyPr lIns="92075" tIns="46038" rIns="92075" bIns="46038"/>
          <a:lstStyle/>
          <a:p>
            <a:pPr marL="609600" indent="-609600">
              <a:spcBef>
                <a:spcPct val="20000"/>
              </a:spcBef>
              <a:buClr>
                <a:schemeClr val="accent2"/>
              </a:buClr>
              <a:buSzPct val="75000"/>
              <a:buFont typeface="Wingdings" pitchFamily="2" charset="2"/>
              <a:buNone/>
            </a:pPr>
            <a:r>
              <a:rPr lang="en-US" sz="2000" dirty="0" smtClean="0">
                <a:solidFill>
                  <a:srgbClr val="FFFF00"/>
                </a:solidFill>
                <a:latin typeface="Arial" charset="0"/>
              </a:rPr>
              <a:t> </a:t>
            </a:r>
            <a:r>
              <a:rPr lang="en-US" sz="2000" dirty="0">
                <a:solidFill>
                  <a:srgbClr val="FFFF00"/>
                </a:solidFill>
                <a:latin typeface="Arial" charset="0"/>
              </a:rPr>
              <a:t>ESF File looks something like this:</a:t>
            </a:r>
          </a:p>
          <a:p>
            <a:pPr marL="609600" indent="-609600">
              <a:spcBef>
                <a:spcPct val="20000"/>
              </a:spcBef>
              <a:buClr>
                <a:schemeClr val="accent2"/>
              </a:buClr>
              <a:buSzPct val="75000"/>
              <a:buFont typeface="Wingdings" pitchFamily="2" charset="2"/>
              <a:buNone/>
            </a:pPr>
            <a:endParaRPr lang="en-US" sz="2000" dirty="0">
              <a:solidFill>
                <a:srgbClr val="FFFFFF"/>
              </a:solidFill>
              <a:effectLst>
                <a:outerShdw blurRad="38100" dist="38100" dir="2700000" algn="tl">
                  <a:srgbClr val="000000"/>
                </a:outerShdw>
              </a:effectLst>
              <a:latin typeface="Arial" charset="0"/>
            </a:endParaRPr>
          </a:p>
        </p:txBody>
      </p:sp>
      <p:sp>
        <p:nvSpPr>
          <p:cNvPr id="15" name="Rectangle 3"/>
          <p:cNvSpPr>
            <a:spLocks noChangeArrowheads="1"/>
          </p:cNvSpPr>
          <p:nvPr/>
        </p:nvSpPr>
        <p:spPr bwMode="auto">
          <a:xfrm>
            <a:off x="5105400" y="4457700"/>
            <a:ext cx="3505200" cy="1943100"/>
          </a:xfrm>
          <a:prstGeom prst="rect">
            <a:avLst/>
          </a:prstGeom>
          <a:noFill/>
          <a:ln w="9525">
            <a:noFill/>
            <a:miter lim="800000"/>
            <a:headEnd/>
            <a:tailEnd/>
          </a:ln>
          <a:effectLst/>
        </p:spPr>
        <p:txBody>
          <a:bodyPr lIns="92075" tIns="46038" rIns="92075" bIns="46038"/>
          <a:lstStyle/>
          <a:p>
            <a:pPr marL="609600" indent="-609600">
              <a:spcBef>
                <a:spcPct val="20000"/>
              </a:spcBef>
              <a:buClr>
                <a:schemeClr val="accent2"/>
              </a:buClr>
              <a:buSzPct val="75000"/>
            </a:pPr>
            <a:r>
              <a:rPr lang="en-US" b="1" dirty="0" err="1">
                <a:solidFill>
                  <a:srgbClr val="FFFF00"/>
                </a:solidFill>
                <a:latin typeface="Arial" charset="0"/>
              </a:rPr>
              <a:t>r</a:t>
            </a:r>
            <a:r>
              <a:rPr lang="en-US" b="1" dirty="0" err="1" smtClean="0">
                <a:solidFill>
                  <a:srgbClr val="FFFF00"/>
                </a:solidFill>
                <a:latin typeface="Arial" charset="0"/>
              </a:rPr>
              <a:t>st</a:t>
            </a:r>
            <a:r>
              <a:rPr lang="en-US" b="1" dirty="0" smtClean="0">
                <a:solidFill>
                  <a:srgbClr val="FFFF00"/>
                </a:solidFill>
                <a:latin typeface="Arial" charset="0"/>
              </a:rPr>
              <a:t>: </a:t>
            </a:r>
            <a:r>
              <a:rPr lang="en-US" b="1" dirty="0" err="1" smtClean="0">
                <a:solidFill>
                  <a:srgbClr val="FFFF00"/>
                </a:solidFill>
                <a:latin typeface="Arial" charset="0"/>
              </a:rPr>
              <a:t>fundingProject</a:t>
            </a:r>
            <a:r>
              <a:rPr lang="en-US" b="1" dirty="0">
                <a:solidFill>
                  <a:srgbClr val="FFFF00"/>
                </a:solidFill>
                <a:latin typeface="Arial" charset="0"/>
              </a:rPr>
              <a:t> </a:t>
            </a:r>
            <a:r>
              <a:rPr lang="en-US" b="1" dirty="0" smtClean="0">
                <a:solidFill>
                  <a:srgbClr val="FFFF00"/>
                </a:solidFill>
                <a:latin typeface="Arial" charset="0"/>
              </a:rPr>
              <a:t>= Inter-agency Number online</a:t>
            </a:r>
          </a:p>
          <a:p>
            <a:pPr marL="609600" indent="-609600">
              <a:spcBef>
                <a:spcPct val="20000"/>
              </a:spcBef>
              <a:buClr>
                <a:schemeClr val="accent2"/>
              </a:buClr>
              <a:buSzPct val="75000"/>
            </a:pPr>
            <a:r>
              <a:rPr lang="en-US" b="1" dirty="0" err="1" smtClean="0">
                <a:solidFill>
                  <a:srgbClr val="FFFF00"/>
                </a:solidFill>
                <a:latin typeface="Arial" charset="0"/>
              </a:rPr>
              <a:t>rst</a:t>
            </a:r>
            <a:r>
              <a:rPr lang="en-US" b="1" dirty="0" smtClean="0">
                <a:solidFill>
                  <a:srgbClr val="FFFF00"/>
                </a:solidFill>
                <a:latin typeface="Arial" charset="0"/>
              </a:rPr>
              <a:t>: </a:t>
            </a:r>
            <a:r>
              <a:rPr lang="en-US" b="1" dirty="0" err="1" smtClean="0">
                <a:solidFill>
                  <a:srgbClr val="FFFF00"/>
                </a:solidFill>
                <a:latin typeface="Arial" charset="0"/>
              </a:rPr>
              <a:t>actualDateIndcator</a:t>
            </a:r>
            <a:r>
              <a:rPr lang="en-US" b="1" dirty="0" smtClean="0">
                <a:solidFill>
                  <a:srgbClr val="FFFF00"/>
                </a:solidFill>
                <a:latin typeface="Arial" charset="0"/>
              </a:rPr>
              <a:t> </a:t>
            </a:r>
          </a:p>
          <a:p>
            <a:pPr marL="609600" indent="-609600">
              <a:spcBef>
                <a:spcPct val="20000"/>
              </a:spcBef>
              <a:buClr>
                <a:schemeClr val="accent2"/>
              </a:buClr>
              <a:buSzPct val="75000"/>
            </a:pPr>
            <a:r>
              <a:rPr lang="en-US" b="1" dirty="0">
                <a:solidFill>
                  <a:srgbClr val="FFFF00"/>
                </a:solidFill>
                <a:latin typeface="Arial" charset="0"/>
              </a:rPr>
              <a:t>	</a:t>
            </a:r>
            <a:r>
              <a:rPr lang="en-US" b="1" dirty="0" smtClean="0">
                <a:solidFill>
                  <a:srgbClr val="FFFF00"/>
                </a:solidFill>
                <a:latin typeface="Arial" charset="0"/>
              </a:rPr>
              <a:t>true = completed activity</a:t>
            </a:r>
          </a:p>
          <a:p>
            <a:pPr marL="609600" indent="-609600">
              <a:spcBef>
                <a:spcPct val="20000"/>
              </a:spcBef>
              <a:buClr>
                <a:schemeClr val="accent2"/>
              </a:buClr>
              <a:buSzPct val="75000"/>
            </a:pPr>
            <a:r>
              <a:rPr lang="en-US" b="1" dirty="0">
                <a:solidFill>
                  <a:srgbClr val="FFFF00"/>
                </a:solidFill>
                <a:latin typeface="Arial" charset="0"/>
              </a:rPr>
              <a:t>	</a:t>
            </a:r>
            <a:r>
              <a:rPr lang="en-US" b="1" dirty="0" smtClean="0">
                <a:solidFill>
                  <a:srgbClr val="FFFF00"/>
                </a:solidFill>
                <a:latin typeface="Arial" charset="0"/>
              </a:rPr>
              <a:t>false = planned activity</a:t>
            </a:r>
          </a:p>
          <a:p>
            <a:pPr marL="609600" indent="-609600">
              <a:spcBef>
                <a:spcPct val="20000"/>
              </a:spcBef>
              <a:buClr>
                <a:schemeClr val="accent2"/>
              </a:buClr>
              <a:buSzPct val="75000"/>
            </a:pPr>
            <a:endParaRPr lang="en-US" b="1" dirty="0">
              <a:solidFill>
                <a:srgbClr val="FFFF00"/>
              </a:solidFill>
              <a:latin typeface="Arial" charset="0"/>
            </a:endParaRPr>
          </a:p>
          <a:p>
            <a:pPr marL="609600" indent="-609600">
              <a:spcBef>
                <a:spcPct val="20000"/>
              </a:spcBef>
              <a:buClr>
                <a:schemeClr val="accent2"/>
              </a:buClr>
              <a:buSzPct val="75000"/>
            </a:pPr>
            <a:r>
              <a:rPr lang="en-US" b="1" dirty="0" smtClean="0">
                <a:solidFill>
                  <a:srgbClr val="FFFF00"/>
                </a:solidFill>
                <a:latin typeface="Arial" charset="0"/>
              </a:rPr>
              <a:t>Action – “I”-Insert new </a:t>
            </a:r>
            <a:r>
              <a:rPr lang="en-US" b="1" dirty="0" err="1" smtClean="0">
                <a:solidFill>
                  <a:srgbClr val="FFFF00"/>
                </a:solidFill>
                <a:latin typeface="Arial" charset="0"/>
              </a:rPr>
              <a:t>reccord</a:t>
            </a:r>
            <a:endParaRPr lang="en-US" b="1" dirty="0" smtClean="0">
              <a:solidFill>
                <a:srgbClr val="FFFF00"/>
              </a:solidFill>
              <a:latin typeface="Arial" charset="0"/>
            </a:endParaRPr>
          </a:p>
          <a:p>
            <a:pPr marL="609600" indent="-609600">
              <a:spcBef>
                <a:spcPct val="20000"/>
              </a:spcBef>
              <a:buClr>
                <a:schemeClr val="accent2"/>
              </a:buClr>
              <a:buSzPct val="75000"/>
            </a:pPr>
            <a:r>
              <a:rPr lang="en-US" b="1" dirty="0" smtClean="0">
                <a:solidFill>
                  <a:srgbClr val="FFFF00"/>
                </a:solidFill>
                <a:latin typeface="Arial" charset="0"/>
              </a:rPr>
              <a:t>Action – “U” Update of existing record</a:t>
            </a:r>
            <a:r>
              <a:rPr lang="en-US" b="1" dirty="0" smtClean="0">
                <a:solidFill>
                  <a:schemeClr val="tx1"/>
                </a:solidFill>
                <a:latin typeface="Arial" charset="0"/>
              </a:rPr>
              <a:t>  </a:t>
            </a:r>
            <a:endParaRPr lang="en-US" b="1" dirty="0">
              <a:solidFill>
                <a:srgbClr val="FFFFFF"/>
              </a:solidFill>
              <a:latin typeface="Arial" charset="0"/>
            </a:endParaRPr>
          </a:p>
        </p:txBody>
      </p:sp>
      <p:pic>
        <p:nvPicPr>
          <p:cNvPr id="98310" name="Picture 6"/>
          <p:cNvPicPr>
            <a:picLocks noChangeAspect="1" noChangeArrowheads="1"/>
          </p:cNvPicPr>
          <p:nvPr/>
        </p:nvPicPr>
        <p:blipFill>
          <a:blip r:embed="rId2" cstate="print"/>
          <a:srcRect/>
          <a:stretch>
            <a:fillRect/>
          </a:stretch>
        </p:blipFill>
        <p:spPr bwMode="auto">
          <a:xfrm>
            <a:off x="304800" y="4333875"/>
            <a:ext cx="4152900" cy="1457325"/>
          </a:xfrm>
          <a:prstGeom prst="rect">
            <a:avLst/>
          </a:prstGeom>
          <a:noFill/>
          <a:ln w="9525">
            <a:noFill/>
            <a:miter lim="800000"/>
            <a:headEnd/>
            <a:tailEnd/>
          </a:ln>
        </p:spPr>
      </p:pic>
      <p:pic>
        <p:nvPicPr>
          <p:cNvPr id="98311" name="Picture 7"/>
          <p:cNvPicPr>
            <a:picLocks noChangeAspect="1" noChangeArrowheads="1"/>
          </p:cNvPicPr>
          <p:nvPr/>
        </p:nvPicPr>
        <p:blipFill>
          <a:blip r:embed="rId3" cstate="print"/>
          <a:srcRect/>
          <a:stretch>
            <a:fillRect/>
          </a:stretch>
        </p:blipFill>
        <p:spPr bwMode="auto">
          <a:xfrm>
            <a:off x="304799" y="2057400"/>
            <a:ext cx="8456971" cy="2133600"/>
          </a:xfrm>
          <a:prstGeom prst="rect">
            <a:avLst/>
          </a:prstGeom>
          <a:noFill/>
          <a:ln w="9525">
            <a:noFill/>
            <a:miter lim="800000"/>
            <a:headEnd/>
            <a:tailEnd/>
          </a:ln>
        </p:spPr>
      </p:pic>
      <p:sp>
        <p:nvSpPr>
          <p:cNvPr id="12" name="Right Arrow 11"/>
          <p:cNvSpPr/>
          <p:nvPr/>
        </p:nvSpPr>
        <p:spPr bwMode="auto">
          <a:xfrm flipH="1">
            <a:off x="4419600" y="5029200"/>
            <a:ext cx="762000" cy="152400"/>
          </a:xfrm>
          <a:prstGeom prst="rightArrow">
            <a:avLst/>
          </a:prstGeom>
          <a:solidFill>
            <a:srgbClr val="F905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F9051C"/>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pPr algn="l"/>
            <a:r>
              <a:rPr lang="en-US" sz="3200" dirty="0" smtClean="0">
                <a:effectLst/>
              </a:rPr>
              <a:t>Reporting Components</a:t>
            </a:r>
            <a:br>
              <a:rPr lang="en-US" sz="3200" dirty="0" smtClean="0">
                <a:effectLst/>
              </a:rPr>
            </a:br>
            <a:r>
              <a:rPr lang="en-US" sz="3200" dirty="0" smtClean="0">
                <a:effectLst/>
              </a:rPr>
              <a:t>Spacing – ESF Only (spatial required)</a:t>
            </a:r>
            <a:endParaRPr lang="en-US" sz="3200" dirty="0">
              <a:effectLst/>
            </a:endParaRPr>
          </a:p>
        </p:txBody>
      </p:sp>
      <p:pic>
        <p:nvPicPr>
          <p:cNvPr id="100354" name="Picture 2"/>
          <p:cNvPicPr>
            <a:picLocks noChangeAspect="1" noChangeArrowheads="1"/>
          </p:cNvPicPr>
          <p:nvPr/>
        </p:nvPicPr>
        <p:blipFill>
          <a:blip r:embed="rId2" cstate="print"/>
          <a:srcRect/>
          <a:stretch>
            <a:fillRect/>
          </a:stretch>
        </p:blipFill>
        <p:spPr bwMode="auto">
          <a:xfrm>
            <a:off x="304800" y="1600200"/>
            <a:ext cx="7723187" cy="4657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28600" y="76200"/>
            <a:ext cx="8077200" cy="1447800"/>
          </a:xfrm>
          <a:prstGeom prst="rect">
            <a:avLst/>
          </a:prstGeom>
          <a:noFill/>
          <a:ln w="9525">
            <a:noFill/>
            <a:miter lim="800000"/>
            <a:headEnd/>
            <a:tailEnd/>
          </a:ln>
          <a:effectLst>
            <a:outerShdw dist="13470" dir="2700000" algn="ctr" rotWithShape="0">
              <a:schemeClr val="bg2"/>
            </a:outerShdw>
          </a:effectLst>
        </p:spPr>
        <p:txBody>
          <a:bodyPr vert="horz" wrap="square" lIns="92075" tIns="46038" rIns="92075" bIns="46038"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Reporting Components -</a:t>
            </a:r>
            <a:r>
              <a:rPr kumimoji="0" lang="en-US" sz="3200" b="1" i="0" u="none" strike="noStrike" kern="0" cap="none" spc="0" normalizeH="0" noProof="0" dirty="0" smtClean="0">
                <a:ln>
                  <a:noFill/>
                </a:ln>
                <a:solidFill>
                  <a:srgbClr val="33CC33"/>
                </a:solidFill>
                <a:effectLst/>
                <a:uLnTx/>
                <a:uFillTx/>
                <a:latin typeface="+mj-lt"/>
                <a:ea typeface="+mj-ea"/>
                <a:cs typeface="+mj-cs"/>
              </a:rPr>
              <a:t> ESF</a:t>
            </a:r>
            <a:endParaRPr lang="en-US" sz="3200" b="1" kern="0" dirty="0" smtClean="0">
              <a:solidFill>
                <a:srgbClr val="33CC33"/>
              </a:solidFill>
              <a:latin typeface="+mj-lt"/>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3200" b="1" kern="0" dirty="0" smtClean="0">
                <a:solidFill>
                  <a:srgbClr val="33CC33"/>
                </a:solidFill>
                <a:latin typeface="+mj-lt"/>
                <a:ea typeface="+mj-ea"/>
                <a:cs typeface="+mj-cs"/>
              </a:rPr>
              <a:t>Completed JS Activity</a:t>
            </a:r>
            <a:endParaRPr kumimoji="0" lang="en-US" sz="3200" b="1" i="0" u="none" strike="noStrike" kern="0" cap="none" spc="0" normalizeH="0" baseline="0" noProof="0" dirty="0">
              <a:ln>
                <a:noFill/>
              </a:ln>
              <a:solidFill>
                <a:srgbClr val="33CC33"/>
              </a:solidFill>
              <a:effectLst/>
              <a:uLnTx/>
              <a:uFillTx/>
              <a:latin typeface="+mj-lt"/>
              <a:ea typeface="+mj-ea"/>
              <a:cs typeface="+mj-cs"/>
            </a:endParaRPr>
          </a:p>
        </p:txBody>
      </p:sp>
      <p:pic>
        <p:nvPicPr>
          <p:cNvPr id="101379" name="Picture 3"/>
          <p:cNvPicPr>
            <a:picLocks noChangeAspect="1" noChangeArrowheads="1"/>
          </p:cNvPicPr>
          <p:nvPr/>
        </p:nvPicPr>
        <p:blipFill>
          <a:blip r:embed="rId2" cstate="print"/>
          <a:srcRect/>
          <a:stretch>
            <a:fillRect/>
          </a:stretch>
        </p:blipFill>
        <p:spPr bwMode="auto">
          <a:xfrm>
            <a:off x="5181600" y="2819400"/>
            <a:ext cx="3735689" cy="3717257"/>
          </a:xfrm>
          <a:prstGeom prst="rect">
            <a:avLst/>
          </a:prstGeom>
          <a:noFill/>
          <a:ln w="9525">
            <a:noFill/>
            <a:miter lim="800000"/>
            <a:headEnd/>
            <a:tailEnd/>
          </a:ln>
        </p:spPr>
      </p:pic>
      <p:pic>
        <p:nvPicPr>
          <p:cNvPr id="101378" name="Picture 2"/>
          <p:cNvPicPr>
            <a:picLocks noChangeAspect="1" noChangeArrowheads="1"/>
          </p:cNvPicPr>
          <p:nvPr/>
        </p:nvPicPr>
        <p:blipFill>
          <a:blip r:embed="rId3" cstate="print"/>
          <a:srcRect/>
          <a:stretch>
            <a:fillRect/>
          </a:stretch>
        </p:blipFill>
        <p:spPr bwMode="auto">
          <a:xfrm>
            <a:off x="228599" y="1524000"/>
            <a:ext cx="6306747" cy="4267200"/>
          </a:xfrm>
          <a:prstGeom prst="rect">
            <a:avLst/>
          </a:prstGeom>
          <a:noFill/>
          <a:ln w="9525">
            <a:noFill/>
            <a:miter lim="800000"/>
            <a:headEnd/>
            <a:tailEnd/>
          </a:ln>
        </p:spPr>
      </p:pic>
      <p:cxnSp>
        <p:nvCxnSpPr>
          <p:cNvPr id="9" name="Straight Arrow Connector 8"/>
          <p:cNvCxnSpPr/>
          <p:nvPr/>
        </p:nvCxnSpPr>
        <p:spPr bwMode="auto">
          <a:xfrm>
            <a:off x="1143000" y="5410200"/>
            <a:ext cx="3886200" cy="609600"/>
          </a:xfrm>
          <a:prstGeom prst="straightConnector1">
            <a:avLst/>
          </a:prstGeom>
          <a:solidFill>
            <a:schemeClr val="accent1"/>
          </a:solidFill>
          <a:ln w="34925" cap="flat" cmpd="sng" algn="ctr">
            <a:solidFill>
              <a:srgbClr val="FF0000"/>
            </a:solidFill>
            <a:prstDash val="solid"/>
            <a:round/>
            <a:headEnd type="none" w="med" len="med"/>
            <a:tailEnd type="stealth"/>
          </a:ln>
          <a:effectLst/>
        </p:spPr>
      </p:cxnSp>
      <p:sp>
        <p:nvSpPr>
          <p:cNvPr id="13" name="Content Placeholder 2"/>
          <p:cNvSpPr>
            <a:spLocks noGrp="1"/>
          </p:cNvSpPr>
          <p:nvPr>
            <p:ph idx="1"/>
          </p:nvPr>
        </p:nvSpPr>
        <p:spPr>
          <a:xfrm>
            <a:off x="533400" y="5791200"/>
            <a:ext cx="3200400" cy="619125"/>
          </a:xfrm>
        </p:spPr>
        <p:txBody>
          <a:bodyPr/>
          <a:lstStyle/>
          <a:p>
            <a:pPr marL="0">
              <a:spcBef>
                <a:spcPts val="0"/>
              </a:spcBef>
              <a:buNone/>
            </a:pPr>
            <a:r>
              <a:rPr lang="en-US" sz="1600" dirty="0" smtClean="0">
                <a:solidFill>
                  <a:srgbClr val="FFFF00"/>
                </a:solidFill>
                <a:effectLst/>
                <a:latin typeface="+mj-lt"/>
              </a:rPr>
              <a:t>Spatial mandatory requirement</a:t>
            </a:r>
            <a:endParaRPr lang="en-US" sz="1600" dirty="0">
              <a:solidFill>
                <a:srgbClr val="FFFF00"/>
              </a:solidFill>
              <a:effectLst/>
              <a:latin typeface="+mj-lt"/>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algn="l"/>
            <a:r>
              <a:rPr lang="en-US" sz="3200" dirty="0" smtClean="0">
                <a:effectLst/>
              </a:rPr>
              <a:t>Types of Reporting tied to JS Activities</a:t>
            </a:r>
            <a:endParaRPr lang="en-US" sz="3200" dirty="0">
              <a:solidFill>
                <a:srgbClr val="FF0000"/>
              </a:solidFill>
              <a:effectLst/>
            </a:endParaRPr>
          </a:p>
        </p:txBody>
      </p:sp>
      <p:sp>
        <p:nvSpPr>
          <p:cNvPr id="332803" name="Rectangle 3"/>
          <p:cNvSpPr>
            <a:spLocks noChangeArrowheads="1"/>
          </p:cNvSpPr>
          <p:nvPr/>
        </p:nvSpPr>
        <p:spPr bwMode="auto">
          <a:xfrm>
            <a:off x="304800" y="1752600"/>
            <a:ext cx="8686800" cy="4800600"/>
          </a:xfrm>
          <a:prstGeom prst="rect">
            <a:avLst/>
          </a:prstGeom>
          <a:noFill/>
          <a:ln w="9525">
            <a:noFill/>
            <a:miter lim="800000"/>
            <a:headEnd/>
            <a:tailEnd/>
          </a:ln>
          <a:effectLst/>
        </p:spPr>
        <p:txBody>
          <a:bodyPr lIns="92075" tIns="46038" rIns="92075" bIns="46038"/>
          <a:lstStyle/>
          <a:p>
            <a:pPr marL="990600" lvl="1" indent="-533400">
              <a:spcBef>
                <a:spcPct val="20000"/>
              </a:spcBef>
              <a:buClr>
                <a:schemeClr val="hlink"/>
              </a:buClr>
              <a:buSzPct val="75000"/>
              <a:buFont typeface="Wingdings" pitchFamily="2" charset="2"/>
              <a:buNone/>
            </a:pPr>
            <a:endParaRPr lang="en-US" sz="1800">
              <a:solidFill>
                <a:srgbClr val="FFFFFF"/>
              </a:solidFill>
              <a:effectLst>
                <a:outerShdw blurRad="38100" dist="38100" dir="2700000" algn="tl">
                  <a:srgbClr val="000000"/>
                </a:outerShdw>
              </a:effectLst>
              <a:latin typeface="Arial" charset="0"/>
            </a:endParaRPr>
          </a:p>
        </p:txBody>
      </p:sp>
      <p:sp>
        <p:nvSpPr>
          <p:cNvPr id="7" name="Content Placeholder 6"/>
          <p:cNvSpPr>
            <a:spLocks noGrp="1"/>
          </p:cNvSpPr>
          <p:nvPr>
            <p:ph idx="1"/>
          </p:nvPr>
        </p:nvSpPr>
        <p:spPr>
          <a:xfrm>
            <a:off x="152400" y="1981200"/>
            <a:ext cx="8534400" cy="4114800"/>
          </a:xfrm>
        </p:spPr>
        <p:txBody>
          <a:bodyPr/>
          <a:lstStyle/>
          <a:p>
            <a:pPr>
              <a:buFont typeface="Arial" pitchFamily="34" charset="0"/>
              <a:buChar char="•"/>
            </a:pPr>
            <a:r>
              <a:rPr lang="en-US" sz="2000" dirty="0" smtClean="0">
                <a:effectLst/>
                <a:latin typeface="+mj-lt"/>
              </a:rPr>
              <a:t>Eligibility Survey – (SU/JS/Method, Objective: JS)</a:t>
            </a:r>
          </a:p>
          <a:p>
            <a:pPr>
              <a:buFont typeface="Arial" pitchFamily="34" charset="0"/>
              <a:buChar char="•"/>
            </a:pPr>
            <a:r>
              <a:rPr lang="en-US" sz="2000" dirty="0" smtClean="0">
                <a:effectLst/>
                <a:latin typeface="+mj-lt"/>
              </a:rPr>
              <a:t>Planned JS Treatment– (JS/Tech/Method,  Objective: JS)</a:t>
            </a:r>
          </a:p>
          <a:p>
            <a:pPr>
              <a:buFont typeface="Arial" pitchFamily="34" charset="0"/>
              <a:buChar char="•"/>
            </a:pPr>
            <a:r>
              <a:rPr lang="en-US" sz="2000" dirty="0" smtClean="0">
                <a:effectLst/>
                <a:latin typeface="+mj-lt"/>
              </a:rPr>
              <a:t>Completed JS Treatment – (JS/Tech/Method, Objective: JS)</a:t>
            </a:r>
          </a:p>
          <a:p>
            <a:pPr>
              <a:buFont typeface="Arial" pitchFamily="34" charset="0"/>
              <a:buChar char="•"/>
            </a:pPr>
            <a:r>
              <a:rPr lang="en-US" sz="2000" dirty="0" smtClean="0">
                <a:effectLst/>
                <a:latin typeface="+mj-lt"/>
              </a:rPr>
              <a:t>Survey Activity (post-treatment) – (SU/JS/Method, Objective : JS)</a:t>
            </a:r>
          </a:p>
          <a:p>
            <a:endParaRPr lang="en-US" sz="2000" dirty="0" smtClean="0">
              <a:effectLst/>
              <a:latin typeface="+mj-lt"/>
            </a:endParaRPr>
          </a:p>
          <a:p>
            <a:pPr>
              <a:buNone/>
            </a:pPr>
            <a:r>
              <a:rPr lang="en-US" sz="2000" dirty="0" smtClean="0">
                <a:effectLst/>
                <a:latin typeface="+mj-lt"/>
              </a:rPr>
              <a:t>	</a:t>
            </a:r>
            <a:r>
              <a:rPr lang="en-US" sz="2000" dirty="0" smtClean="0">
                <a:solidFill>
                  <a:srgbClr val="FFFF00"/>
                </a:solidFill>
                <a:effectLst/>
                <a:latin typeface="+mj-lt"/>
              </a:rPr>
              <a:t>All the above require an Activity Map</a:t>
            </a:r>
            <a:endParaRPr lang="en-US" sz="2000" dirty="0">
              <a:solidFill>
                <a:srgbClr val="FFFF00"/>
              </a:solidFill>
              <a:effectLst/>
              <a:latin typeface="+mj-lt"/>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3"/>
          <p:cNvSpPr>
            <a:spLocks noChangeArrowheads="1"/>
          </p:cNvSpPr>
          <p:nvPr/>
        </p:nvSpPr>
        <p:spPr bwMode="auto">
          <a:xfrm>
            <a:off x="152400" y="1600200"/>
            <a:ext cx="8686800" cy="4648200"/>
          </a:xfrm>
          <a:prstGeom prst="rect">
            <a:avLst/>
          </a:prstGeom>
          <a:noFill/>
          <a:ln w="9525">
            <a:noFill/>
            <a:miter lim="800000"/>
            <a:headEnd/>
            <a:tailEnd/>
          </a:ln>
          <a:effectLst/>
        </p:spPr>
        <p:txBody>
          <a:bodyPr lIns="92075" tIns="46038" rIns="92075" bIns="46038"/>
          <a:lstStyle/>
          <a:p>
            <a:pPr marL="609600" indent="-609600">
              <a:spcBef>
                <a:spcPct val="20000"/>
              </a:spcBef>
              <a:buClr>
                <a:schemeClr val="accent2"/>
              </a:buClr>
              <a:buSzPct val="75000"/>
              <a:buFont typeface="Wingdings" pitchFamily="2" charset="2"/>
              <a:buNone/>
            </a:pPr>
            <a:r>
              <a:rPr lang="en-US" sz="1800" dirty="0">
                <a:solidFill>
                  <a:schemeClr val="tx1"/>
                </a:solidFill>
                <a:effectLst>
                  <a:outerShdw blurRad="38100" dist="38100" dir="2700000" algn="tl">
                    <a:srgbClr val="000000"/>
                  </a:outerShdw>
                </a:effectLst>
                <a:latin typeface="Arial" charset="0"/>
              </a:rPr>
              <a:t>6</a:t>
            </a:r>
            <a:r>
              <a:rPr lang="en-US" sz="1800" dirty="0" smtClean="0">
                <a:solidFill>
                  <a:schemeClr val="tx1"/>
                </a:solidFill>
                <a:effectLst>
                  <a:outerShdw blurRad="38100" dist="38100" dir="2700000" algn="tl">
                    <a:srgbClr val="000000"/>
                  </a:outerShdw>
                </a:effectLst>
                <a:latin typeface="Arial" charset="0"/>
              </a:rPr>
              <a:t>. </a:t>
            </a:r>
            <a:r>
              <a:rPr lang="en-US" sz="1800" dirty="0">
                <a:solidFill>
                  <a:srgbClr val="FFFF00"/>
                </a:solidFill>
                <a:latin typeface="Arial" charset="0"/>
              </a:rPr>
              <a:t>Use ESF Submission Tool </a:t>
            </a:r>
            <a:r>
              <a:rPr lang="en-US" sz="1800" dirty="0" smtClean="0">
                <a:solidFill>
                  <a:srgbClr val="FFFF00"/>
                </a:solidFill>
                <a:latin typeface="Arial" charset="0"/>
              </a:rPr>
              <a:t>to supply forest cover post-spacing with spatial.  </a:t>
            </a:r>
            <a:endParaRPr lang="en-US" sz="1800" dirty="0">
              <a:solidFill>
                <a:srgbClr val="FFFF00"/>
              </a:solidFill>
              <a:latin typeface="Arial" charset="0"/>
            </a:endParaRPr>
          </a:p>
          <a:p>
            <a:pPr marL="609600" indent="-609600">
              <a:spcBef>
                <a:spcPct val="20000"/>
              </a:spcBef>
              <a:buClr>
                <a:schemeClr val="accent2"/>
              </a:buClr>
              <a:buSzPct val="75000"/>
              <a:buFont typeface="Wingdings" pitchFamily="2" charset="2"/>
              <a:buNone/>
            </a:pPr>
            <a:endParaRPr lang="en-US" sz="1600" dirty="0">
              <a:solidFill>
                <a:schemeClr val="tx1"/>
              </a:solidFill>
              <a:latin typeface="Arial" charset="0"/>
            </a:endParaRPr>
          </a:p>
          <a:p>
            <a:pPr marL="609600" indent="-609600">
              <a:spcBef>
                <a:spcPct val="20000"/>
              </a:spcBef>
              <a:buClr>
                <a:schemeClr val="accent2"/>
              </a:buClr>
              <a:buSzPct val="75000"/>
              <a:buFont typeface="Wingdings" pitchFamily="2" charset="2"/>
              <a:buNone/>
            </a:pPr>
            <a:r>
              <a:rPr lang="en-US" sz="1600" dirty="0">
                <a:solidFill>
                  <a:schemeClr val="tx1"/>
                </a:solidFill>
                <a:latin typeface="Arial" charset="0"/>
              </a:rPr>
              <a:t>   Use Opening ID as the </a:t>
            </a:r>
            <a:r>
              <a:rPr lang="en-US" sz="1600" dirty="0" smtClean="0">
                <a:solidFill>
                  <a:schemeClr val="tx1"/>
                </a:solidFill>
                <a:latin typeface="Arial" charset="0"/>
              </a:rPr>
              <a:t>key</a:t>
            </a:r>
            <a:endParaRPr lang="en-US" sz="1600" dirty="0">
              <a:solidFill>
                <a:schemeClr val="tx1"/>
              </a:solidFill>
              <a:latin typeface="Arial" charset="0"/>
            </a:endParaRPr>
          </a:p>
          <a:p>
            <a:pPr marL="990600" lvl="1" indent="-533400">
              <a:spcBef>
                <a:spcPct val="20000"/>
              </a:spcBef>
              <a:buClr>
                <a:schemeClr val="hlink"/>
              </a:buClr>
              <a:buSzPct val="75000"/>
              <a:buFont typeface="Wingdings" pitchFamily="2" charset="2"/>
              <a:buNone/>
            </a:pPr>
            <a:r>
              <a:rPr lang="en-US" sz="1600" dirty="0" smtClean="0">
                <a:solidFill>
                  <a:schemeClr val="tx1"/>
                </a:solidFill>
                <a:latin typeface="Arial" charset="0"/>
              </a:rPr>
              <a:t>Provide forest cover updates based on spaced activity with forest cover spatial.</a:t>
            </a:r>
          </a:p>
          <a:p>
            <a:pPr marL="990600" lvl="1" indent="-533400">
              <a:spcBef>
                <a:spcPct val="20000"/>
              </a:spcBef>
              <a:buClr>
                <a:schemeClr val="hlink"/>
              </a:buClr>
              <a:buSzPct val="75000"/>
              <a:buFont typeface="Wingdings" pitchFamily="2" charset="2"/>
              <a:buNone/>
            </a:pPr>
            <a:r>
              <a:rPr lang="en-US" sz="1600" dirty="0" smtClean="0">
                <a:solidFill>
                  <a:schemeClr val="tx1"/>
                </a:solidFill>
                <a:latin typeface="Arial" charset="0"/>
              </a:rPr>
              <a:t>Note that only the spaced area is required to be reported under the shell opening.</a:t>
            </a:r>
          </a:p>
          <a:p>
            <a:pPr marL="990600" lvl="1" indent="-533400">
              <a:spcBef>
                <a:spcPct val="20000"/>
              </a:spcBef>
              <a:buClr>
                <a:schemeClr val="hlink"/>
              </a:buClr>
              <a:buSzPct val="75000"/>
              <a:buFont typeface="Wingdings" pitchFamily="2" charset="2"/>
              <a:buNone/>
            </a:pPr>
            <a:endParaRPr lang="en-US" sz="1600" dirty="0" smtClean="0">
              <a:solidFill>
                <a:schemeClr val="tx1"/>
              </a:solidFill>
              <a:latin typeface="Arial" charset="0"/>
            </a:endParaRPr>
          </a:p>
          <a:p>
            <a:pPr marL="990600" lvl="1" indent="-533400">
              <a:spcBef>
                <a:spcPct val="20000"/>
              </a:spcBef>
              <a:buClr>
                <a:schemeClr val="hlink"/>
              </a:buClr>
              <a:buSzPct val="75000"/>
              <a:buFont typeface="Wingdings" pitchFamily="2" charset="2"/>
              <a:buNone/>
            </a:pPr>
            <a:endParaRPr lang="en-US" sz="1600" dirty="0" smtClean="0">
              <a:solidFill>
                <a:schemeClr val="tx1"/>
              </a:solidFill>
              <a:latin typeface="Arial" charset="0"/>
            </a:endParaRPr>
          </a:p>
          <a:p>
            <a:pPr marL="990600" lvl="1" indent="-533400">
              <a:spcBef>
                <a:spcPct val="20000"/>
              </a:spcBef>
              <a:buClr>
                <a:schemeClr val="hlink"/>
              </a:buClr>
              <a:buSzPct val="75000"/>
              <a:buFont typeface="Wingdings" pitchFamily="2" charset="2"/>
              <a:buNone/>
            </a:pPr>
            <a:endParaRPr lang="en-US" sz="1600" dirty="0" smtClean="0">
              <a:solidFill>
                <a:schemeClr val="tx1"/>
              </a:solidFill>
              <a:latin typeface="Arial" charset="0"/>
            </a:endParaRPr>
          </a:p>
        </p:txBody>
      </p:sp>
      <p:pic>
        <p:nvPicPr>
          <p:cNvPr id="102402" name="Picture 2"/>
          <p:cNvPicPr>
            <a:picLocks noChangeAspect="1" noChangeArrowheads="1"/>
          </p:cNvPicPr>
          <p:nvPr/>
        </p:nvPicPr>
        <p:blipFill>
          <a:blip r:embed="rId2" cstate="print"/>
          <a:srcRect/>
          <a:stretch>
            <a:fillRect/>
          </a:stretch>
        </p:blipFill>
        <p:spPr bwMode="auto">
          <a:xfrm>
            <a:off x="685800" y="3124200"/>
            <a:ext cx="6096000" cy="3481915"/>
          </a:xfrm>
          <a:prstGeom prst="rect">
            <a:avLst/>
          </a:prstGeom>
          <a:noFill/>
          <a:ln w="9525">
            <a:noFill/>
            <a:miter lim="800000"/>
            <a:headEnd/>
            <a:tailEnd/>
          </a:ln>
        </p:spPr>
      </p:pic>
      <p:sp>
        <p:nvSpPr>
          <p:cNvPr id="6" name="Rectangle 2"/>
          <p:cNvSpPr txBox="1">
            <a:spLocks noChangeArrowheads="1"/>
          </p:cNvSpPr>
          <p:nvPr/>
        </p:nvSpPr>
        <p:spPr bwMode="auto">
          <a:xfrm>
            <a:off x="228600" y="76200"/>
            <a:ext cx="8077200" cy="1447800"/>
          </a:xfrm>
          <a:prstGeom prst="rect">
            <a:avLst/>
          </a:prstGeom>
          <a:noFill/>
          <a:ln w="9525">
            <a:noFill/>
            <a:miter lim="800000"/>
            <a:headEnd/>
            <a:tailEnd/>
          </a:ln>
          <a:effectLst>
            <a:outerShdw dist="13470" dir="2700000" algn="ctr" rotWithShape="0">
              <a:schemeClr val="bg2"/>
            </a:outerShdw>
          </a:effectLst>
        </p:spPr>
        <p:txBody>
          <a:bodyPr vert="horz" wrap="square" lIns="92075" tIns="46038" rIns="92075" bIns="46038"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rgbClr val="33CC33"/>
                </a:solidFill>
                <a:effectLst/>
                <a:uLnTx/>
                <a:uFillTx/>
                <a:latin typeface="+mj-lt"/>
                <a:ea typeface="+mj-ea"/>
                <a:cs typeface="+mj-cs"/>
              </a:rPr>
              <a:t>Reporting Components -</a:t>
            </a:r>
            <a:r>
              <a:rPr kumimoji="0" lang="en-US" sz="3200" b="1" i="0" u="none" strike="noStrike" kern="0" cap="none" spc="0" normalizeH="0" noProof="0" dirty="0" smtClean="0">
                <a:ln>
                  <a:noFill/>
                </a:ln>
                <a:solidFill>
                  <a:srgbClr val="33CC33"/>
                </a:solidFill>
                <a:effectLst/>
                <a:uLnTx/>
                <a:uFillTx/>
                <a:latin typeface="+mj-lt"/>
                <a:ea typeface="+mj-ea"/>
                <a:cs typeface="+mj-cs"/>
              </a:rPr>
              <a:t> ESF</a:t>
            </a:r>
            <a:endParaRPr lang="en-US" sz="3200" b="1" kern="0" dirty="0" smtClean="0">
              <a:solidFill>
                <a:srgbClr val="33CC33"/>
              </a:solidFill>
              <a:latin typeface="+mj-lt"/>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3200" b="1" kern="0" dirty="0" smtClean="0">
                <a:solidFill>
                  <a:srgbClr val="33CC33"/>
                </a:solidFill>
                <a:latin typeface="+mj-lt"/>
                <a:ea typeface="+mj-ea"/>
                <a:cs typeface="+mj-cs"/>
              </a:rPr>
              <a:t>Post-Spacing Forest Cover</a:t>
            </a:r>
            <a:endParaRPr kumimoji="0" lang="en-US" sz="3200" b="1" i="0" u="none" strike="noStrike" kern="0" cap="none" spc="0" normalizeH="0" baseline="0" noProof="0" dirty="0">
              <a:ln>
                <a:noFill/>
              </a:ln>
              <a:solidFill>
                <a:srgbClr val="33CC33"/>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algn="l"/>
            <a:r>
              <a:rPr lang="en-US" sz="3200" dirty="0" smtClean="0">
                <a:effectLst/>
              </a:rPr>
              <a:t>Attachments - See Attachment Standard</a:t>
            </a:r>
            <a:endParaRPr lang="en-US" sz="3200" dirty="0">
              <a:effectLst/>
            </a:endParaRPr>
          </a:p>
        </p:txBody>
      </p:sp>
      <p:sp>
        <p:nvSpPr>
          <p:cNvPr id="332803" name="Rectangle 3"/>
          <p:cNvSpPr>
            <a:spLocks noChangeArrowheads="1"/>
          </p:cNvSpPr>
          <p:nvPr/>
        </p:nvSpPr>
        <p:spPr bwMode="auto">
          <a:xfrm>
            <a:off x="304800" y="1752600"/>
            <a:ext cx="8686800" cy="4800600"/>
          </a:xfrm>
          <a:prstGeom prst="rect">
            <a:avLst/>
          </a:prstGeom>
          <a:noFill/>
          <a:ln w="9525">
            <a:noFill/>
            <a:miter lim="800000"/>
            <a:headEnd/>
            <a:tailEnd/>
          </a:ln>
          <a:effectLst/>
        </p:spPr>
        <p:txBody>
          <a:bodyPr lIns="92075" tIns="46038" rIns="92075" bIns="46038"/>
          <a:lstStyle/>
          <a:p>
            <a:pPr marL="990600" lvl="1" indent="-533400">
              <a:spcBef>
                <a:spcPct val="20000"/>
              </a:spcBef>
              <a:buClr>
                <a:schemeClr val="hlink"/>
              </a:buClr>
              <a:buSzPct val="75000"/>
              <a:buFont typeface="Wingdings" pitchFamily="2" charset="2"/>
              <a:buNone/>
            </a:pPr>
            <a:endParaRPr lang="en-US" sz="1800">
              <a:solidFill>
                <a:srgbClr val="FFFFFF"/>
              </a:solidFill>
              <a:effectLst>
                <a:outerShdw blurRad="38100" dist="38100" dir="2700000" algn="tl">
                  <a:srgbClr val="000000"/>
                </a:outerShdw>
              </a:effectLst>
              <a:latin typeface="Arial" charset="0"/>
            </a:endParaRPr>
          </a:p>
        </p:txBody>
      </p:sp>
      <p:sp>
        <p:nvSpPr>
          <p:cNvPr id="8" name="Rectangle 12"/>
          <p:cNvSpPr>
            <a:spLocks noChangeArrowheads="1"/>
          </p:cNvSpPr>
          <p:nvPr/>
        </p:nvSpPr>
        <p:spPr bwMode="auto">
          <a:xfrm>
            <a:off x="6405563" y="1752600"/>
            <a:ext cx="2433637" cy="2362200"/>
          </a:xfrm>
          <a:prstGeom prst="rect">
            <a:avLst/>
          </a:prstGeom>
          <a:noFill/>
          <a:ln w="9525">
            <a:noFill/>
            <a:miter lim="800000"/>
            <a:headEnd/>
            <a:tailEnd/>
          </a:ln>
        </p:spPr>
        <p:txBody>
          <a:bodyPr lIns="92075" tIns="46038" rIns="92075" bIns="46038"/>
          <a:lstStyle/>
          <a:p>
            <a:pPr indent="-342900">
              <a:spcBef>
                <a:spcPts val="1200"/>
              </a:spcBef>
              <a:buClr>
                <a:schemeClr val="accent2"/>
              </a:buClr>
              <a:buSzPct val="75000"/>
              <a:buFont typeface="Monotype Sorts" pitchFamily="2" charset="2"/>
              <a:buNone/>
            </a:pPr>
            <a:r>
              <a:rPr lang="en-GB" sz="1600" dirty="0" smtClean="0">
                <a:solidFill>
                  <a:srgbClr val="FFFF00"/>
                </a:solidFill>
                <a:latin typeface="Arial" charset="0"/>
              </a:rPr>
              <a:t>Mandatory requirements for attachment outlined in Recipient Agreements</a:t>
            </a:r>
          </a:p>
          <a:p>
            <a:pPr indent="-342900">
              <a:lnSpc>
                <a:spcPct val="80000"/>
              </a:lnSpc>
              <a:spcBef>
                <a:spcPct val="50000"/>
              </a:spcBef>
              <a:buClr>
                <a:schemeClr val="accent2"/>
              </a:buClr>
              <a:buSzPct val="75000"/>
              <a:buFont typeface="Monotype Sorts" pitchFamily="2" charset="2"/>
              <a:buNone/>
            </a:pPr>
            <a:endParaRPr lang="en-GB" sz="1600" dirty="0" smtClean="0">
              <a:solidFill>
                <a:srgbClr val="FFFF00"/>
              </a:solidFill>
              <a:latin typeface="Arial" charset="0"/>
            </a:endParaRPr>
          </a:p>
        </p:txBody>
      </p:sp>
      <p:sp>
        <p:nvSpPr>
          <p:cNvPr id="9" name="Rectangle 8"/>
          <p:cNvSpPr/>
          <p:nvPr/>
        </p:nvSpPr>
        <p:spPr>
          <a:xfrm>
            <a:off x="0" y="6315574"/>
            <a:ext cx="9220200" cy="276999"/>
          </a:xfrm>
          <a:prstGeom prst="rect">
            <a:avLst/>
          </a:prstGeom>
        </p:spPr>
        <p:txBody>
          <a:bodyPr wrap="square">
            <a:spAutoFit/>
          </a:bodyPr>
          <a:lstStyle/>
          <a:p>
            <a:r>
              <a:rPr lang="en-US" b="1" dirty="0" smtClean="0">
                <a:solidFill>
                  <a:srgbClr val="FFFF00"/>
                </a:solidFill>
                <a:latin typeface="+mj-lt"/>
              </a:rPr>
              <a:t>http://www.for.gov.bc.ca/his/results/RESULTS_Attachment_Standard_for_Government_Funded_Programs_20100716.pdf</a:t>
            </a:r>
            <a:endParaRPr lang="en-US" b="1" dirty="0">
              <a:solidFill>
                <a:srgbClr val="FFFF00"/>
              </a:solidFill>
              <a:latin typeface="+mj-lt"/>
            </a:endParaRPr>
          </a:p>
        </p:txBody>
      </p:sp>
      <p:pic>
        <p:nvPicPr>
          <p:cNvPr id="96259" name="Picture 3"/>
          <p:cNvPicPr>
            <a:picLocks noChangeAspect="1" noChangeArrowheads="1"/>
          </p:cNvPicPr>
          <p:nvPr/>
        </p:nvPicPr>
        <p:blipFill>
          <a:blip r:embed="rId2" cstate="print"/>
          <a:srcRect/>
          <a:stretch>
            <a:fillRect/>
          </a:stretch>
        </p:blipFill>
        <p:spPr bwMode="auto">
          <a:xfrm>
            <a:off x="6172200" y="2720494"/>
            <a:ext cx="2467400" cy="3169611"/>
          </a:xfrm>
          <a:prstGeom prst="rect">
            <a:avLst/>
          </a:prstGeom>
          <a:noFill/>
          <a:ln w="9525">
            <a:noFill/>
            <a:miter lim="800000"/>
            <a:headEnd/>
            <a:tailEnd/>
          </a:ln>
        </p:spPr>
      </p:pic>
      <p:pic>
        <p:nvPicPr>
          <p:cNvPr id="102402" name="Picture 2"/>
          <p:cNvPicPr>
            <a:picLocks noChangeAspect="1" noChangeArrowheads="1"/>
          </p:cNvPicPr>
          <p:nvPr/>
        </p:nvPicPr>
        <p:blipFill>
          <a:blip r:embed="rId3" cstate="print"/>
          <a:srcRect/>
          <a:stretch>
            <a:fillRect/>
          </a:stretch>
        </p:blipFill>
        <p:spPr bwMode="auto">
          <a:xfrm>
            <a:off x="0" y="1752600"/>
            <a:ext cx="5971547" cy="374475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p:txBody>
          <a:bodyPr/>
          <a:lstStyle/>
          <a:p>
            <a:pPr algn="l"/>
            <a:r>
              <a:rPr lang="en-US" sz="3200" dirty="0" smtClean="0">
                <a:effectLst/>
              </a:rPr>
              <a:t>Reporting on Pre-existing planned activities – Need to close the loop</a:t>
            </a:r>
            <a:endParaRPr lang="en-US" sz="3200" dirty="0">
              <a:effectLst/>
            </a:endParaRPr>
          </a:p>
        </p:txBody>
      </p:sp>
      <p:sp>
        <p:nvSpPr>
          <p:cNvPr id="333827" name="Rectangle 3"/>
          <p:cNvSpPr>
            <a:spLocks noChangeArrowheads="1"/>
          </p:cNvSpPr>
          <p:nvPr/>
        </p:nvSpPr>
        <p:spPr bwMode="auto">
          <a:xfrm>
            <a:off x="304800" y="1752600"/>
            <a:ext cx="8686800" cy="4800600"/>
          </a:xfrm>
          <a:prstGeom prst="rect">
            <a:avLst/>
          </a:prstGeom>
          <a:noFill/>
          <a:ln w="9525">
            <a:noFill/>
            <a:miter lim="800000"/>
            <a:headEnd/>
            <a:tailEnd/>
          </a:ln>
          <a:effectLst/>
        </p:spPr>
        <p:txBody>
          <a:bodyPr lIns="92075" tIns="46038" rIns="92075" bIns="46038"/>
          <a:lstStyle/>
          <a:p>
            <a:pPr marL="990600" lvl="1" indent="-533400">
              <a:spcBef>
                <a:spcPct val="20000"/>
              </a:spcBef>
              <a:buClr>
                <a:schemeClr val="hlink"/>
              </a:buClr>
              <a:buSzPct val="75000"/>
              <a:buFont typeface="Wingdings" pitchFamily="2" charset="2"/>
              <a:buNone/>
            </a:pPr>
            <a:endParaRPr lang="en-US" sz="1800" dirty="0">
              <a:solidFill>
                <a:srgbClr val="FFFFFF"/>
              </a:solidFill>
              <a:effectLst>
                <a:outerShdw blurRad="38100" dist="38100" dir="2700000" algn="tl">
                  <a:srgbClr val="000000"/>
                </a:outerShdw>
              </a:effectLst>
              <a:latin typeface="Arial" charset="0"/>
            </a:endParaRPr>
          </a:p>
        </p:txBody>
      </p:sp>
      <p:sp>
        <p:nvSpPr>
          <p:cNvPr id="6" name="Content Placeholder 6"/>
          <p:cNvSpPr>
            <a:spLocks noGrp="1"/>
          </p:cNvSpPr>
          <p:nvPr>
            <p:ph idx="1"/>
          </p:nvPr>
        </p:nvSpPr>
        <p:spPr>
          <a:xfrm>
            <a:off x="304800" y="1752600"/>
            <a:ext cx="8534400" cy="4114800"/>
          </a:xfrm>
        </p:spPr>
        <p:txBody>
          <a:bodyPr/>
          <a:lstStyle/>
          <a:p>
            <a:pPr>
              <a:spcBef>
                <a:spcPts val="600"/>
              </a:spcBef>
              <a:spcAft>
                <a:spcPts val="600"/>
              </a:spcAft>
              <a:buFont typeface="Arial" pitchFamily="34" charset="0"/>
              <a:buChar char="•"/>
            </a:pPr>
            <a:endParaRPr lang="en-US" sz="2000" dirty="0" smtClean="0">
              <a:effectLst/>
              <a:latin typeface="+mj-lt"/>
            </a:endParaRPr>
          </a:p>
          <a:p>
            <a:pPr>
              <a:spcBef>
                <a:spcPts val="600"/>
              </a:spcBef>
              <a:buFont typeface="Arial" pitchFamily="34" charset="0"/>
              <a:buChar char="•"/>
            </a:pPr>
            <a:r>
              <a:rPr lang="en-US" sz="2000" dirty="0" smtClean="0">
                <a:effectLst/>
                <a:latin typeface="+mj-lt"/>
              </a:rPr>
              <a:t>If there is existing planned activities you are reporting against, you must report against these planned activities.  Must  use the same opening to report against using “U”-Update Action Code and by using ATU_ID in submission as </a:t>
            </a:r>
            <a:r>
              <a:rPr lang="en-US" sz="2000" dirty="0" err="1" smtClean="0">
                <a:effectLst/>
                <a:latin typeface="+mj-lt"/>
              </a:rPr>
              <a:t>Licensee_ID</a:t>
            </a:r>
            <a:r>
              <a:rPr lang="en-US" sz="2000" dirty="0" smtClean="0">
                <a:effectLst/>
                <a:latin typeface="+mj-lt"/>
              </a:rPr>
              <a:t> to enable ESF to refer and update record.</a:t>
            </a:r>
          </a:p>
          <a:p>
            <a:pPr>
              <a:spcBef>
                <a:spcPts val="600"/>
              </a:spcBef>
              <a:buFont typeface="Arial" pitchFamily="34" charset="0"/>
              <a:buChar char="•"/>
            </a:pPr>
            <a:endParaRPr lang="en-US" sz="2000" dirty="0" smtClean="0">
              <a:effectLst/>
              <a:latin typeface="+mj-lt"/>
            </a:endParaRPr>
          </a:p>
          <a:p>
            <a:pPr>
              <a:spcBef>
                <a:spcPts val="600"/>
              </a:spcBef>
              <a:buFont typeface="Arial" pitchFamily="34" charset="0"/>
              <a:buChar char="•"/>
            </a:pPr>
            <a:r>
              <a:rPr lang="en-US" sz="2000" dirty="0" smtClean="0">
                <a:effectLst/>
                <a:latin typeface="+mj-lt"/>
              </a:rPr>
              <a:t>Must be done via ESF due to spatial requirement.</a:t>
            </a:r>
            <a:endParaRPr lang="en-US" sz="2000" dirty="0">
              <a:effectLst/>
              <a:latin typeface="+mj-lt"/>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2" cstate="print"/>
          <a:srcRect/>
          <a:stretch>
            <a:fillRect/>
          </a:stretch>
        </p:blipFill>
        <p:spPr bwMode="auto">
          <a:xfrm>
            <a:off x="266700" y="1120895"/>
            <a:ext cx="7239000" cy="3060580"/>
          </a:xfrm>
          <a:prstGeom prst="rect">
            <a:avLst/>
          </a:prstGeom>
          <a:noFill/>
          <a:ln w="9525">
            <a:noFill/>
            <a:miter lim="800000"/>
            <a:headEnd/>
            <a:tailEnd/>
          </a:ln>
        </p:spPr>
      </p:pic>
      <p:sp>
        <p:nvSpPr>
          <p:cNvPr id="264194" name="Rectangle 2"/>
          <p:cNvSpPr>
            <a:spLocks noGrp="1" noChangeArrowheads="1"/>
          </p:cNvSpPr>
          <p:nvPr>
            <p:ph type="title"/>
          </p:nvPr>
        </p:nvSpPr>
        <p:spPr>
          <a:xfrm>
            <a:off x="179512" y="228600"/>
            <a:ext cx="8605713" cy="1066800"/>
          </a:xfrm>
          <a:noFill/>
        </p:spPr>
        <p:txBody>
          <a:bodyPr/>
          <a:lstStyle/>
          <a:p>
            <a:pPr algn="l">
              <a:defRPr/>
            </a:pPr>
            <a:r>
              <a:rPr lang="en-US" sz="2800" dirty="0" smtClean="0">
                <a:effectLst/>
              </a:rPr>
              <a:t>RESULTS – ESF </a:t>
            </a:r>
            <a:r>
              <a:rPr lang="en-US" sz="2800" dirty="0" smtClean="0">
                <a:solidFill>
                  <a:srgbClr val="C00000"/>
                </a:solidFill>
                <a:effectLst/>
              </a:rPr>
              <a:t>Confirmation</a:t>
            </a:r>
            <a:r>
              <a:rPr lang="en-US" sz="2800" dirty="0" smtClean="0">
                <a:effectLst/>
              </a:rPr>
              <a:t> Planned Activities</a:t>
            </a:r>
          </a:p>
        </p:txBody>
      </p:sp>
      <p:sp>
        <p:nvSpPr>
          <p:cNvPr id="264203" name="Rectangle 11"/>
          <p:cNvSpPr>
            <a:spLocks noChangeArrowheads="1"/>
          </p:cNvSpPr>
          <p:nvPr/>
        </p:nvSpPr>
        <p:spPr bwMode="auto">
          <a:xfrm>
            <a:off x="457200" y="1752600"/>
            <a:ext cx="8686800" cy="4800600"/>
          </a:xfrm>
          <a:prstGeom prst="rect">
            <a:avLst/>
          </a:prstGeom>
          <a:noFill/>
          <a:ln w="9525">
            <a:noFill/>
            <a:miter lim="800000"/>
            <a:headEnd/>
            <a:tailEnd/>
          </a:ln>
          <a:effectLst/>
        </p:spPr>
        <p:txBody>
          <a:bodyPr lIns="92075" tIns="46038" rIns="92075" bIns="46038"/>
          <a:lstStyle/>
          <a:p>
            <a:pPr marL="609600" indent="-609600">
              <a:spcBef>
                <a:spcPct val="20000"/>
              </a:spcBef>
              <a:spcAft>
                <a:spcPct val="30000"/>
              </a:spcAft>
              <a:buClr>
                <a:schemeClr val="accent2"/>
              </a:buClr>
              <a:buSzPct val="75000"/>
              <a:buFont typeface="Wingdings" pitchFamily="2" charset="2"/>
              <a:buNone/>
              <a:defRPr/>
            </a:pPr>
            <a:endParaRPr lang="en-US" sz="2400">
              <a:solidFill>
                <a:srgbClr val="FFFFFF"/>
              </a:solidFill>
              <a:effectLst>
                <a:outerShdw blurRad="38100" dist="38100" dir="2700000" algn="tl">
                  <a:srgbClr val="000000"/>
                </a:outerShdw>
              </a:effectLst>
              <a:latin typeface="Arial" charset="0"/>
            </a:endParaRPr>
          </a:p>
        </p:txBody>
      </p:sp>
      <p:sp>
        <p:nvSpPr>
          <p:cNvPr id="9220" name="Rectangle 12"/>
          <p:cNvSpPr>
            <a:spLocks noChangeArrowheads="1"/>
          </p:cNvSpPr>
          <p:nvPr/>
        </p:nvSpPr>
        <p:spPr bwMode="auto">
          <a:xfrm>
            <a:off x="560512" y="4333875"/>
            <a:ext cx="3325688" cy="1695450"/>
          </a:xfrm>
          <a:prstGeom prst="rect">
            <a:avLst/>
          </a:prstGeom>
          <a:noFill/>
          <a:ln w="9525">
            <a:noFill/>
            <a:miter lim="800000"/>
            <a:headEnd/>
            <a:tailEnd/>
          </a:ln>
        </p:spPr>
        <p:txBody>
          <a:bodyPr lIns="92075" tIns="46038" rIns="92075" bIns="46038"/>
          <a:lstStyle/>
          <a:p>
            <a:pPr indent="-342900">
              <a:lnSpc>
                <a:spcPct val="80000"/>
              </a:lnSpc>
              <a:spcBef>
                <a:spcPct val="50000"/>
              </a:spcBef>
              <a:buClr>
                <a:schemeClr val="accent2"/>
              </a:buClr>
              <a:buSzPct val="75000"/>
              <a:buFont typeface="Monotype Sorts" pitchFamily="2" charset="2"/>
              <a:buNone/>
            </a:pPr>
            <a:r>
              <a:rPr lang="en-GB" sz="1600" dirty="0">
                <a:solidFill>
                  <a:srgbClr val="FFFFFF"/>
                </a:solidFill>
                <a:latin typeface="Arial" charset="0"/>
              </a:rPr>
              <a:t>ESF set up:</a:t>
            </a:r>
          </a:p>
          <a:p>
            <a:pPr indent="-342900">
              <a:lnSpc>
                <a:spcPct val="80000"/>
              </a:lnSpc>
              <a:spcBef>
                <a:spcPct val="50000"/>
              </a:spcBef>
              <a:buClr>
                <a:schemeClr val="accent2"/>
              </a:buClr>
              <a:buSzPct val="75000"/>
              <a:buFont typeface="Monotype Sorts" pitchFamily="2" charset="2"/>
              <a:buNone/>
            </a:pPr>
            <a:r>
              <a:rPr lang="en-GB" sz="1600" dirty="0">
                <a:solidFill>
                  <a:srgbClr val="FFFFFF"/>
                </a:solidFill>
                <a:latin typeface="Arial" charset="0"/>
              </a:rPr>
              <a:t>Action “U” - Update</a:t>
            </a:r>
          </a:p>
          <a:p>
            <a:pPr indent="-342900">
              <a:lnSpc>
                <a:spcPct val="80000"/>
              </a:lnSpc>
              <a:spcBef>
                <a:spcPct val="50000"/>
              </a:spcBef>
              <a:buClr>
                <a:schemeClr val="accent2"/>
              </a:buClr>
              <a:buSzPct val="75000"/>
              <a:buFont typeface="Monotype Sorts" pitchFamily="2" charset="2"/>
              <a:buNone/>
            </a:pPr>
            <a:r>
              <a:rPr lang="en-GB" sz="1600" dirty="0">
                <a:solidFill>
                  <a:srgbClr val="FFFFFF"/>
                </a:solidFill>
                <a:latin typeface="Arial" charset="0"/>
              </a:rPr>
              <a:t>Use of ATU ID = &lt;</a:t>
            </a:r>
            <a:r>
              <a:rPr lang="en-GB" sz="1600" dirty="0" err="1">
                <a:solidFill>
                  <a:srgbClr val="FFFFFF"/>
                </a:solidFill>
                <a:latin typeface="Arial" charset="0"/>
              </a:rPr>
              <a:t>licenseeID</a:t>
            </a:r>
            <a:r>
              <a:rPr lang="en-GB" sz="1600" dirty="0">
                <a:solidFill>
                  <a:srgbClr val="FFFFFF"/>
                </a:solidFill>
                <a:latin typeface="Arial" charset="0"/>
              </a:rPr>
              <a:t>&gt;</a:t>
            </a:r>
          </a:p>
          <a:p>
            <a:pPr indent="-342900">
              <a:lnSpc>
                <a:spcPct val="80000"/>
              </a:lnSpc>
              <a:spcBef>
                <a:spcPct val="50000"/>
              </a:spcBef>
              <a:buClr>
                <a:schemeClr val="accent2"/>
              </a:buClr>
              <a:buSzPct val="75000"/>
              <a:buFont typeface="Monotype Sorts" pitchFamily="2" charset="2"/>
              <a:buNone/>
            </a:pPr>
            <a:r>
              <a:rPr lang="en-GB" sz="1600" dirty="0">
                <a:solidFill>
                  <a:srgbClr val="FFFFFF"/>
                </a:solidFill>
                <a:latin typeface="Arial" charset="0"/>
              </a:rPr>
              <a:t>Enables ESF to identify update of existing planned activity</a:t>
            </a:r>
          </a:p>
        </p:txBody>
      </p:sp>
      <p:cxnSp>
        <p:nvCxnSpPr>
          <p:cNvPr id="9223" name="Straight Arrow Connector 12"/>
          <p:cNvCxnSpPr>
            <a:cxnSpLocks noChangeShapeType="1"/>
          </p:cNvCxnSpPr>
          <p:nvPr/>
        </p:nvCxnSpPr>
        <p:spPr bwMode="auto">
          <a:xfrm>
            <a:off x="1676400" y="4724400"/>
            <a:ext cx="990600" cy="1588"/>
          </a:xfrm>
          <a:prstGeom prst="straightConnector1">
            <a:avLst/>
          </a:prstGeom>
          <a:noFill/>
          <a:ln w="9525" algn="ctr">
            <a:noFill/>
            <a:round/>
            <a:headEnd/>
            <a:tailEnd type="arrow" w="med" len="med"/>
          </a:ln>
        </p:spPr>
      </p:cxnSp>
      <p:pic>
        <p:nvPicPr>
          <p:cNvPr id="103428" name="Picture 4"/>
          <p:cNvPicPr>
            <a:picLocks noChangeAspect="1" noChangeArrowheads="1"/>
          </p:cNvPicPr>
          <p:nvPr/>
        </p:nvPicPr>
        <p:blipFill>
          <a:blip r:embed="rId3" cstate="print"/>
          <a:srcRect/>
          <a:stretch>
            <a:fillRect/>
          </a:stretch>
        </p:blipFill>
        <p:spPr bwMode="auto">
          <a:xfrm>
            <a:off x="4038600" y="4333875"/>
            <a:ext cx="3952875" cy="1857375"/>
          </a:xfrm>
          <a:prstGeom prst="rect">
            <a:avLst/>
          </a:prstGeom>
          <a:noFill/>
          <a:ln w="9525">
            <a:noFill/>
            <a:miter lim="800000"/>
            <a:headEnd/>
            <a:tailEnd/>
          </a:ln>
        </p:spPr>
      </p:pic>
      <p:cxnSp>
        <p:nvCxnSpPr>
          <p:cNvPr id="9224" name="Straight Arrow Connector 14"/>
          <p:cNvCxnSpPr>
            <a:cxnSpLocks noChangeShapeType="1"/>
          </p:cNvCxnSpPr>
          <p:nvPr/>
        </p:nvCxnSpPr>
        <p:spPr bwMode="auto">
          <a:xfrm>
            <a:off x="1447800" y="1905000"/>
            <a:ext cx="2667000" cy="3886200"/>
          </a:xfrm>
          <a:prstGeom prst="straightConnector1">
            <a:avLst/>
          </a:prstGeom>
          <a:noFill/>
          <a:ln w="19050" algn="ctr">
            <a:solidFill>
              <a:srgbClr val="FF0000"/>
            </a:solidFill>
            <a:round/>
            <a:headEnd type="triangle" w="lg" len="med"/>
            <a:tailEnd type="triangle" w="lg" len="med"/>
          </a:ln>
        </p:spPr>
      </p:cxn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a:xfrm>
            <a:off x="179512" y="228600"/>
            <a:ext cx="8605713" cy="1066800"/>
          </a:xfrm>
          <a:noFill/>
        </p:spPr>
        <p:txBody>
          <a:bodyPr/>
          <a:lstStyle/>
          <a:p>
            <a:pPr algn="l">
              <a:defRPr/>
            </a:pPr>
            <a:r>
              <a:rPr lang="en-US" sz="2800" dirty="0" smtClean="0">
                <a:effectLst/>
              </a:rPr>
              <a:t>RESULTS – ESF </a:t>
            </a:r>
            <a:r>
              <a:rPr lang="en-US" sz="2800" dirty="0" smtClean="0">
                <a:solidFill>
                  <a:srgbClr val="C00000"/>
                </a:solidFill>
                <a:effectLst/>
              </a:rPr>
              <a:t>Confirmation</a:t>
            </a:r>
            <a:r>
              <a:rPr lang="en-US" sz="2800" dirty="0" smtClean="0">
                <a:effectLst/>
              </a:rPr>
              <a:t> Planned Activities</a:t>
            </a:r>
          </a:p>
        </p:txBody>
      </p:sp>
      <p:sp>
        <p:nvSpPr>
          <p:cNvPr id="264203" name="Rectangle 11"/>
          <p:cNvSpPr>
            <a:spLocks noChangeArrowheads="1"/>
          </p:cNvSpPr>
          <p:nvPr/>
        </p:nvSpPr>
        <p:spPr bwMode="auto">
          <a:xfrm>
            <a:off x="457200" y="1752600"/>
            <a:ext cx="8686800" cy="4800600"/>
          </a:xfrm>
          <a:prstGeom prst="rect">
            <a:avLst/>
          </a:prstGeom>
          <a:noFill/>
          <a:ln w="9525">
            <a:noFill/>
            <a:miter lim="800000"/>
            <a:headEnd/>
            <a:tailEnd/>
          </a:ln>
          <a:effectLst/>
        </p:spPr>
        <p:txBody>
          <a:bodyPr lIns="92075" tIns="46038" rIns="92075" bIns="46038"/>
          <a:lstStyle/>
          <a:p>
            <a:pPr marL="609600" indent="-609600">
              <a:spcBef>
                <a:spcPct val="20000"/>
              </a:spcBef>
              <a:spcAft>
                <a:spcPct val="30000"/>
              </a:spcAft>
              <a:buClr>
                <a:schemeClr val="accent2"/>
              </a:buClr>
              <a:buSzPct val="75000"/>
              <a:buFont typeface="Wingdings" pitchFamily="2" charset="2"/>
              <a:buNone/>
              <a:defRPr/>
            </a:pPr>
            <a:endParaRPr lang="en-US" sz="2400">
              <a:solidFill>
                <a:srgbClr val="FFFFFF"/>
              </a:solidFill>
              <a:effectLst>
                <a:outerShdw blurRad="38100" dist="38100" dir="2700000" algn="tl">
                  <a:srgbClr val="000000"/>
                </a:outerShdw>
              </a:effectLst>
              <a:latin typeface="Arial" charset="0"/>
            </a:endParaRPr>
          </a:p>
        </p:txBody>
      </p:sp>
      <p:cxnSp>
        <p:nvCxnSpPr>
          <p:cNvPr id="9223" name="Straight Arrow Connector 12"/>
          <p:cNvCxnSpPr>
            <a:cxnSpLocks noChangeShapeType="1"/>
          </p:cNvCxnSpPr>
          <p:nvPr/>
        </p:nvCxnSpPr>
        <p:spPr bwMode="auto">
          <a:xfrm>
            <a:off x="1676400" y="4724400"/>
            <a:ext cx="990600" cy="1588"/>
          </a:xfrm>
          <a:prstGeom prst="straightConnector1">
            <a:avLst/>
          </a:prstGeom>
          <a:noFill/>
          <a:ln w="9525" algn="ctr">
            <a:noFill/>
            <a:round/>
            <a:headEnd/>
            <a:tailEnd type="arrow" w="med" len="med"/>
          </a:ln>
        </p:spPr>
      </p:cxnSp>
      <p:pic>
        <p:nvPicPr>
          <p:cNvPr id="104452" name="Picture 4"/>
          <p:cNvPicPr>
            <a:picLocks noChangeAspect="1" noChangeArrowheads="1"/>
          </p:cNvPicPr>
          <p:nvPr/>
        </p:nvPicPr>
        <p:blipFill>
          <a:blip r:embed="rId2" cstate="print"/>
          <a:srcRect/>
          <a:stretch>
            <a:fillRect/>
          </a:stretch>
        </p:blipFill>
        <p:spPr bwMode="auto">
          <a:xfrm>
            <a:off x="179512" y="1219200"/>
            <a:ext cx="6870661" cy="5334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p:txBody>
          <a:bodyPr/>
          <a:lstStyle/>
          <a:p>
            <a:pPr algn="l"/>
            <a:r>
              <a:rPr lang="en-US" sz="3200" dirty="0" smtClean="0">
                <a:effectLst/>
              </a:rPr>
              <a:t>Why Forward Plan?</a:t>
            </a:r>
            <a:endParaRPr lang="en-US" sz="3200" dirty="0">
              <a:effectLst/>
            </a:endParaRPr>
          </a:p>
        </p:txBody>
      </p:sp>
      <p:sp>
        <p:nvSpPr>
          <p:cNvPr id="333827" name="Rectangle 3"/>
          <p:cNvSpPr>
            <a:spLocks noChangeArrowheads="1"/>
          </p:cNvSpPr>
          <p:nvPr/>
        </p:nvSpPr>
        <p:spPr bwMode="auto">
          <a:xfrm>
            <a:off x="304800" y="1752600"/>
            <a:ext cx="8686800" cy="4800600"/>
          </a:xfrm>
          <a:prstGeom prst="rect">
            <a:avLst/>
          </a:prstGeom>
          <a:noFill/>
          <a:ln w="9525">
            <a:noFill/>
            <a:miter lim="800000"/>
            <a:headEnd/>
            <a:tailEnd/>
          </a:ln>
          <a:effectLst/>
        </p:spPr>
        <p:txBody>
          <a:bodyPr lIns="92075" tIns="46038" rIns="92075" bIns="46038"/>
          <a:lstStyle/>
          <a:p>
            <a:pPr marL="990600" lvl="1" indent="-533400">
              <a:spcBef>
                <a:spcPct val="20000"/>
              </a:spcBef>
              <a:buClr>
                <a:schemeClr val="hlink"/>
              </a:buClr>
              <a:buSzPct val="75000"/>
              <a:buFont typeface="Wingdings" pitchFamily="2" charset="2"/>
              <a:buNone/>
            </a:pPr>
            <a:endParaRPr lang="en-US" sz="1800" dirty="0">
              <a:solidFill>
                <a:srgbClr val="FFFFFF"/>
              </a:solidFill>
              <a:effectLst>
                <a:outerShdw blurRad="38100" dist="38100" dir="2700000" algn="tl">
                  <a:srgbClr val="000000"/>
                </a:outerShdw>
              </a:effectLst>
              <a:latin typeface="Arial" charset="0"/>
            </a:endParaRPr>
          </a:p>
        </p:txBody>
      </p:sp>
      <p:sp>
        <p:nvSpPr>
          <p:cNvPr id="6" name="Content Placeholder 6"/>
          <p:cNvSpPr>
            <a:spLocks noGrp="1"/>
          </p:cNvSpPr>
          <p:nvPr>
            <p:ph idx="1"/>
          </p:nvPr>
        </p:nvSpPr>
        <p:spPr>
          <a:xfrm>
            <a:off x="304800" y="1752600"/>
            <a:ext cx="8534400" cy="4114800"/>
          </a:xfrm>
        </p:spPr>
        <p:txBody>
          <a:bodyPr/>
          <a:lstStyle/>
          <a:p>
            <a:pPr>
              <a:spcBef>
                <a:spcPts val="1800"/>
              </a:spcBef>
              <a:buFont typeface="Arial" pitchFamily="34" charset="0"/>
              <a:buChar char="•"/>
            </a:pPr>
            <a:r>
              <a:rPr lang="en-US" sz="2000" dirty="0" smtClean="0">
                <a:effectLst/>
                <a:latin typeface="+mj-lt"/>
              </a:rPr>
              <a:t>Forward  juvenile spacing planning requirements is current recommended for </a:t>
            </a:r>
            <a:r>
              <a:rPr lang="en-US" sz="2000" u="sng" dirty="0" smtClean="0">
                <a:effectLst/>
                <a:latin typeface="+mj-lt"/>
              </a:rPr>
              <a:t>three</a:t>
            </a:r>
            <a:r>
              <a:rPr lang="en-US" sz="2000" dirty="0" smtClean="0">
                <a:effectLst/>
                <a:latin typeface="+mj-lt"/>
              </a:rPr>
              <a:t> years ahead.  If anything greater than 3 years recommend providing a planned survey for re-assessment.</a:t>
            </a:r>
          </a:p>
          <a:p>
            <a:pPr>
              <a:spcBef>
                <a:spcPts val="1800"/>
              </a:spcBef>
              <a:buFont typeface="Arial" pitchFamily="34" charset="0"/>
              <a:buChar char="•"/>
            </a:pPr>
            <a:r>
              <a:rPr lang="en-US" sz="2000" dirty="0" smtClean="0">
                <a:effectLst/>
                <a:latin typeface="+mj-lt"/>
              </a:rPr>
              <a:t>All budget requests are based on field-based requirements.            </a:t>
            </a:r>
          </a:p>
          <a:p>
            <a:pPr>
              <a:spcBef>
                <a:spcPts val="1800"/>
              </a:spcBef>
              <a:buFont typeface="Arial" pitchFamily="34" charset="0"/>
              <a:buChar char="•"/>
            </a:pPr>
            <a:r>
              <a:rPr lang="en-US" sz="2000" dirty="0" smtClean="0">
                <a:effectLst/>
                <a:latin typeface="+mj-lt"/>
              </a:rPr>
              <a:t>Planned activities from RESULTS is used to build the business case.</a:t>
            </a:r>
          </a:p>
          <a:p>
            <a:pPr>
              <a:spcBef>
                <a:spcPts val="1800"/>
              </a:spcBef>
              <a:buFont typeface="Arial" pitchFamily="34" charset="0"/>
              <a:buChar char="•"/>
            </a:pPr>
            <a:r>
              <a:rPr lang="en-US" sz="2000" dirty="0" smtClean="0">
                <a:effectLst/>
                <a:latin typeface="+mj-lt"/>
              </a:rPr>
              <a:t>Planned areas will demonstrate on the on the ground needs based on required pre-assessments, stand management prescriptions and demonstration of ability to deliver operationally to ensure achievement of goals.</a:t>
            </a:r>
          </a:p>
          <a:p>
            <a:pPr>
              <a:spcBef>
                <a:spcPts val="1800"/>
              </a:spcBef>
              <a:buFont typeface="Arial" pitchFamily="34" charset="0"/>
              <a:buChar char="•"/>
            </a:pPr>
            <a:r>
              <a:rPr lang="en-US" sz="2000" dirty="0" smtClean="0">
                <a:effectLst/>
                <a:latin typeface="+mj-lt"/>
              </a:rPr>
              <a:t>Planned areas will have to be managed but this is a necessary work requirement to support funding requests.</a:t>
            </a:r>
          </a:p>
          <a:p>
            <a:pPr>
              <a:spcBef>
                <a:spcPts val="600"/>
              </a:spcBef>
              <a:buFont typeface="Arial" pitchFamily="34" charset="0"/>
              <a:buChar char="•"/>
            </a:pPr>
            <a:endParaRPr lang="en-US" sz="2000" dirty="0" smtClean="0">
              <a:effectLst/>
              <a:latin typeface="+mj-lt"/>
            </a:endParaRPr>
          </a:p>
          <a:p>
            <a:pPr>
              <a:spcBef>
                <a:spcPts val="600"/>
              </a:spcBef>
              <a:buFont typeface="Arial" pitchFamily="34" charset="0"/>
              <a:buChar char="•"/>
            </a:pPr>
            <a:endParaRPr lang="en-US" sz="2000" dirty="0" smtClean="0">
              <a:effectLst/>
              <a:latin typeface="+mj-lt"/>
            </a:endParaRPr>
          </a:p>
          <a:p>
            <a:pPr>
              <a:spcBef>
                <a:spcPts val="600"/>
              </a:spcBef>
              <a:buFont typeface="Arial" pitchFamily="34" charset="0"/>
              <a:buChar char="•"/>
            </a:pPr>
            <a:endParaRPr lang="en-US" sz="2000" dirty="0" smtClean="0">
              <a:effectLst/>
              <a:latin typeface="+mj-lt"/>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p:txBody>
          <a:bodyPr/>
          <a:lstStyle/>
          <a:p>
            <a:pPr algn="l"/>
            <a:r>
              <a:rPr lang="en-US" sz="3200" dirty="0">
                <a:effectLst/>
              </a:rPr>
              <a:t>Usage of </a:t>
            </a:r>
            <a:r>
              <a:rPr lang="en-US" sz="3200" dirty="0" smtClean="0">
                <a:effectLst/>
              </a:rPr>
              <a:t>information from RESULTS</a:t>
            </a:r>
            <a:endParaRPr lang="en-US" sz="3200" dirty="0">
              <a:effectLst/>
            </a:endParaRPr>
          </a:p>
        </p:txBody>
      </p:sp>
      <p:sp>
        <p:nvSpPr>
          <p:cNvPr id="334851" name="Rectangle 3"/>
          <p:cNvSpPr>
            <a:spLocks noChangeArrowheads="1"/>
          </p:cNvSpPr>
          <p:nvPr/>
        </p:nvSpPr>
        <p:spPr bwMode="auto">
          <a:xfrm>
            <a:off x="-152400" y="1447800"/>
            <a:ext cx="8458200" cy="5334000"/>
          </a:xfrm>
          <a:prstGeom prst="rect">
            <a:avLst/>
          </a:prstGeom>
          <a:noFill/>
          <a:ln w="9525">
            <a:noFill/>
            <a:miter lim="800000"/>
            <a:headEnd/>
            <a:tailEnd/>
          </a:ln>
          <a:effectLst/>
        </p:spPr>
        <p:txBody>
          <a:bodyPr lIns="92075" tIns="46038" rIns="92075" bIns="46038"/>
          <a:lstStyle/>
          <a:p>
            <a:pPr marL="990600" lvl="1" indent="-533400">
              <a:spcBef>
                <a:spcPct val="20000"/>
              </a:spcBef>
              <a:buClr>
                <a:schemeClr val="hlink"/>
              </a:buClr>
              <a:buSzPct val="75000"/>
              <a:buFont typeface="Wingdings" pitchFamily="2" charset="2"/>
              <a:buNone/>
            </a:pPr>
            <a:endParaRPr lang="en-US" sz="1800" dirty="0">
              <a:solidFill>
                <a:srgbClr val="FFFFFF"/>
              </a:solidFill>
              <a:effectLst>
                <a:outerShdw blurRad="38100" dist="38100" dir="2700000" algn="tl">
                  <a:srgbClr val="000000"/>
                </a:outerShdw>
              </a:effectLst>
              <a:latin typeface="Arial" charset="0"/>
            </a:endParaRPr>
          </a:p>
          <a:p>
            <a:pPr marL="990600" lvl="1" indent="-533400">
              <a:spcBef>
                <a:spcPct val="20000"/>
              </a:spcBef>
              <a:buClr>
                <a:schemeClr val="hlink"/>
              </a:buClr>
              <a:buSzPct val="75000"/>
              <a:buFont typeface="Wingdings" pitchFamily="2" charset="2"/>
              <a:buNone/>
            </a:pPr>
            <a:r>
              <a:rPr lang="en-US" sz="1800" dirty="0" smtClean="0">
                <a:solidFill>
                  <a:srgbClr val="FFFFFF"/>
                </a:solidFill>
                <a:latin typeface="Arial" charset="0"/>
              </a:rPr>
              <a:t>Accomplishment Reporting  -  when &amp; area for program delivery tracking purposes – this is the Activity Screen data supplied.</a:t>
            </a:r>
          </a:p>
          <a:p>
            <a:pPr marL="990600" lvl="1" indent="-533400">
              <a:spcBef>
                <a:spcPct val="20000"/>
              </a:spcBef>
              <a:buClr>
                <a:schemeClr val="hlink"/>
              </a:buClr>
              <a:buSzPct val="75000"/>
              <a:buFont typeface="Wingdings" pitchFamily="2" charset="2"/>
              <a:buNone/>
            </a:pPr>
            <a:endParaRPr lang="en-US" sz="1800" dirty="0" smtClean="0">
              <a:solidFill>
                <a:srgbClr val="FFFFFF"/>
              </a:solidFill>
              <a:latin typeface="Arial" charset="0"/>
            </a:endParaRPr>
          </a:p>
          <a:p>
            <a:pPr marL="990600" lvl="1" indent="-533400">
              <a:spcBef>
                <a:spcPct val="20000"/>
              </a:spcBef>
              <a:buClr>
                <a:schemeClr val="hlink"/>
              </a:buClr>
              <a:buSzPct val="75000"/>
              <a:buFont typeface="Wingdings" pitchFamily="2" charset="2"/>
              <a:buNone/>
            </a:pPr>
            <a:r>
              <a:rPr lang="en-US" sz="1800" dirty="0" smtClean="0">
                <a:solidFill>
                  <a:srgbClr val="FFFFFF"/>
                </a:solidFill>
                <a:latin typeface="Arial" charset="0"/>
              </a:rPr>
              <a:t>RESULTS Activity GML – this information can be used via LRDW for anyone who may want overlay </a:t>
            </a:r>
            <a:r>
              <a:rPr lang="en-US" sz="1800" dirty="0" err="1" smtClean="0">
                <a:solidFill>
                  <a:srgbClr val="FFFFFF"/>
                </a:solidFill>
                <a:latin typeface="Arial" charset="0"/>
              </a:rPr>
              <a:t>silviculture</a:t>
            </a:r>
            <a:r>
              <a:rPr lang="en-US" sz="1800" dirty="0" smtClean="0">
                <a:solidFill>
                  <a:srgbClr val="FFFFFF"/>
                </a:solidFill>
                <a:latin typeface="Arial" charset="0"/>
              </a:rPr>
              <a:t> activity.  </a:t>
            </a:r>
          </a:p>
          <a:p>
            <a:pPr marL="1905000" lvl="3" indent="-533400">
              <a:spcBef>
                <a:spcPct val="20000"/>
              </a:spcBef>
              <a:buClr>
                <a:schemeClr val="hlink"/>
              </a:buClr>
              <a:buSzPct val="75000"/>
              <a:buFont typeface="Arial" pitchFamily="34" charset="0"/>
              <a:buChar char="•"/>
            </a:pPr>
            <a:r>
              <a:rPr lang="en-US" sz="1800" dirty="0" smtClean="0">
                <a:solidFill>
                  <a:srgbClr val="FFFFFF"/>
                </a:solidFill>
                <a:latin typeface="Arial" charset="0"/>
              </a:rPr>
              <a:t>Strategic review by TSA (</a:t>
            </a:r>
            <a:r>
              <a:rPr lang="en-US" sz="1800" dirty="0" err="1" smtClean="0">
                <a:solidFill>
                  <a:srgbClr val="FFFFFF"/>
                </a:solidFill>
                <a:latin typeface="Arial" charset="0"/>
              </a:rPr>
              <a:t>Silv</a:t>
            </a:r>
            <a:r>
              <a:rPr lang="en-US" sz="1800" dirty="0" smtClean="0">
                <a:solidFill>
                  <a:srgbClr val="FFFFFF"/>
                </a:solidFill>
                <a:latin typeface="Arial" charset="0"/>
              </a:rPr>
              <a:t> Strategy)</a:t>
            </a:r>
          </a:p>
          <a:p>
            <a:pPr marL="1905000" lvl="3" indent="-533400">
              <a:spcBef>
                <a:spcPct val="20000"/>
              </a:spcBef>
              <a:buClr>
                <a:schemeClr val="hlink"/>
              </a:buClr>
              <a:buSzPct val="75000"/>
              <a:buFont typeface="Arial" pitchFamily="34" charset="0"/>
              <a:buChar char="•"/>
            </a:pPr>
            <a:r>
              <a:rPr lang="en-US" sz="1800" dirty="0" smtClean="0">
                <a:solidFill>
                  <a:srgbClr val="FFFFFF"/>
                </a:solidFill>
                <a:latin typeface="Arial" charset="0"/>
              </a:rPr>
              <a:t>Timber Supply Review- incorporation incremental </a:t>
            </a:r>
            <a:r>
              <a:rPr lang="en-US" sz="1800" dirty="0" err="1" smtClean="0">
                <a:solidFill>
                  <a:srgbClr val="FFFFFF"/>
                </a:solidFill>
                <a:latin typeface="Arial" charset="0"/>
              </a:rPr>
              <a:t>silv</a:t>
            </a:r>
            <a:r>
              <a:rPr lang="en-US" sz="1800" dirty="0" smtClean="0">
                <a:solidFill>
                  <a:srgbClr val="FFFFFF"/>
                </a:solidFill>
                <a:latin typeface="Arial" charset="0"/>
              </a:rPr>
              <a:t> activities</a:t>
            </a:r>
          </a:p>
          <a:p>
            <a:pPr marL="1905000" lvl="3" indent="-533400">
              <a:spcBef>
                <a:spcPct val="20000"/>
              </a:spcBef>
              <a:buClr>
                <a:schemeClr val="hlink"/>
              </a:buClr>
              <a:buSzPct val="75000"/>
              <a:buFont typeface="Arial" pitchFamily="34" charset="0"/>
              <a:buChar char="•"/>
            </a:pPr>
            <a:r>
              <a:rPr lang="en-US" sz="1800" dirty="0" smtClean="0">
                <a:solidFill>
                  <a:srgbClr val="FFFFFF"/>
                </a:solidFill>
                <a:latin typeface="Arial" charset="0"/>
              </a:rPr>
              <a:t>Stand types where treatment took place</a:t>
            </a:r>
          </a:p>
          <a:p>
            <a:pPr marL="1447800" lvl="2" indent="-533400">
              <a:spcBef>
                <a:spcPct val="20000"/>
              </a:spcBef>
              <a:buClr>
                <a:schemeClr val="hlink"/>
              </a:buClr>
              <a:buSzPct val="75000"/>
              <a:buFont typeface="Arial" pitchFamily="34" charset="0"/>
              <a:buChar char="•"/>
            </a:pPr>
            <a:endParaRPr lang="en-US" sz="1800" dirty="0" smtClean="0">
              <a:solidFill>
                <a:srgbClr val="FFFFFF"/>
              </a:solidFill>
              <a:latin typeface="Arial" charset="0"/>
            </a:endParaRPr>
          </a:p>
          <a:p>
            <a:pPr marL="990600" lvl="1" indent="-533400">
              <a:spcBef>
                <a:spcPct val="20000"/>
              </a:spcBef>
              <a:buClr>
                <a:schemeClr val="hlink"/>
              </a:buClr>
              <a:buSzPct val="75000"/>
              <a:buFont typeface="Wingdings" pitchFamily="2" charset="2"/>
              <a:buNone/>
            </a:pPr>
            <a:r>
              <a:rPr lang="en-US" sz="1800" dirty="0" smtClean="0">
                <a:solidFill>
                  <a:srgbClr val="FFFFFF"/>
                </a:solidFill>
                <a:latin typeface="Arial" charset="0"/>
              </a:rPr>
              <a:t>RESULTS Activity GML works in conjunction with Accomplishment reporting to get details about district, TSA/TSB, when etc.</a:t>
            </a:r>
          </a:p>
          <a:p>
            <a:pPr marL="990600" lvl="1" indent="-533400">
              <a:spcBef>
                <a:spcPct val="20000"/>
              </a:spcBef>
              <a:buClr>
                <a:schemeClr val="hlink"/>
              </a:buClr>
              <a:buSzPct val="75000"/>
              <a:buFont typeface="Wingdings" pitchFamily="2" charset="2"/>
              <a:buNone/>
            </a:pPr>
            <a:endParaRPr lang="en-US" sz="1800" dirty="0" smtClean="0">
              <a:solidFill>
                <a:srgbClr val="FFFFFF"/>
              </a:solidFill>
              <a:latin typeface="Arial" charset="0"/>
            </a:endParaRPr>
          </a:p>
          <a:p>
            <a:pPr marL="990600" lvl="1" indent="-533400">
              <a:spcBef>
                <a:spcPct val="20000"/>
              </a:spcBef>
              <a:buClr>
                <a:schemeClr val="hlink"/>
              </a:buClr>
              <a:buSzPct val="75000"/>
              <a:buFont typeface="Wingdings" pitchFamily="2" charset="2"/>
              <a:buNone/>
            </a:pPr>
            <a:r>
              <a:rPr lang="en-US" sz="1800" dirty="0" smtClean="0">
                <a:solidFill>
                  <a:srgbClr val="FFFFFF"/>
                </a:solidFill>
                <a:latin typeface="Arial" charset="0"/>
              </a:rPr>
              <a:t>Forest Cover Updates used to update Vegetation Inventory - VRIMS</a:t>
            </a:r>
            <a:endParaRPr lang="en-US" sz="1800" dirty="0">
              <a:solidFill>
                <a:srgbClr val="FFFFFF"/>
              </a:solidFill>
              <a:latin typeface="Arial"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smtClean="0">
                <a:effectLst/>
              </a:rPr>
              <a:t>Technical Specifications</a:t>
            </a:r>
            <a:br>
              <a:rPr lang="en-US" sz="3200" dirty="0" smtClean="0">
                <a:effectLst/>
              </a:rPr>
            </a:br>
            <a:r>
              <a:rPr lang="en-US" sz="3200" dirty="0" err="1" smtClean="0">
                <a:effectLst/>
              </a:rPr>
              <a:t>Codelists</a:t>
            </a:r>
            <a:r>
              <a:rPr lang="en-US" sz="3200" dirty="0" smtClean="0">
                <a:effectLst/>
              </a:rPr>
              <a:t> + added information</a:t>
            </a:r>
            <a:endParaRPr lang="en-US" sz="3200" dirty="0">
              <a:effectLst/>
            </a:endParaRP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97282" name="Picture 2"/>
          <p:cNvPicPr>
            <a:picLocks noChangeAspect="1" noChangeArrowheads="1"/>
          </p:cNvPicPr>
          <p:nvPr/>
        </p:nvPicPr>
        <p:blipFill>
          <a:blip r:embed="rId2" cstate="print"/>
          <a:srcRect/>
          <a:stretch>
            <a:fillRect/>
          </a:stretch>
        </p:blipFill>
        <p:spPr bwMode="auto">
          <a:xfrm>
            <a:off x="31554" y="1981200"/>
            <a:ext cx="8928492" cy="3838575"/>
          </a:xfrm>
          <a:prstGeom prst="rect">
            <a:avLst/>
          </a:prstGeom>
          <a:noFill/>
          <a:ln w="9525">
            <a:noFill/>
            <a:miter lim="800000"/>
            <a:headEnd/>
            <a:tailEnd/>
          </a:ln>
        </p:spPr>
      </p:pic>
      <p:sp>
        <p:nvSpPr>
          <p:cNvPr id="6" name="Rectangle 5"/>
          <p:cNvSpPr/>
          <p:nvPr/>
        </p:nvSpPr>
        <p:spPr>
          <a:xfrm>
            <a:off x="152400" y="1611868"/>
            <a:ext cx="5303568" cy="369332"/>
          </a:xfrm>
          <a:prstGeom prst="rect">
            <a:avLst/>
          </a:prstGeom>
        </p:spPr>
        <p:txBody>
          <a:bodyPr wrap="none">
            <a:spAutoFit/>
          </a:bodyPr>
          <a:lstStyle/>
          <a:p>
            <a:r>
              <a:rPr lang="en-US" sz="1800" dirty="0" smtClean="0">
                <a:solidFill>
                  <a:srgbClr val="FFFF00"/>
                </a:solidFill>
              </a:rPr>
              <a:t>http://www.for.gov.bc.ca/his/results/webhelp/index.htm</a:t>
            </a:r>
            <a:endParaRPr lang="en-US" sz="1800" dirty="0">
              <a:solidFill>
                <a:srgbClr val="FFFF00"/>
              </a:solidFill>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endParaRPr lang="en-US"/>
          </a:p>
        </p:txBody>
      </p:sp>
      <p:pic>
        <p:nvPicPr>
          <p:cNvPr id="5" name="Picture 3"/>
          <p:cNvPicPr>
            <a:picLocks noChangeAspect="1" noChangeArrowheads="1"/>
          </p:cNvPicPr>
          <p:nvPr/>
        </p:nvPicPr>
        <p:blipFill>
          <a:blip r:embed="rId2" cstate="print"/>
          <a:srcRect/>
          <a:stretch>
            <a:fillRect/>
          </a:stretch>
        </p:blipFill>
        <p:spPr bwMode="auto">
          <a:xfrm>
            <a:off x="323850" y="1243013"/>
            <a:ext cx="6361113" cy="5614987"/>
          </a:xfrm>
          <a:prstGeom prst="rect">
            <a:avLst/>
          </a:prstGeom>
          <a:noFill/>
          <a:ln w="9525">
            <a:noFill/>
            <a:miter lim="800000"/>
            <a:headEnd/>
            <a:tailEnd/>
          </a:ln>
        </p:spPr>
      </p:pic>
      <p:sp>
        <p:nvSpPr>
          <p:cNvPr id="6" name="Rectangle 3"/>
          <p:cNvSpPr txBox="1">
            <a:spLocks noChangeArrowheads="1"/>
          </p:cNvSpPr>
          <p:nvPr/>
        </p:nvSpPr>
        <p:spPr bwMode="auto">
          <a:xfrm>
            <a:off x="0" y="0"/>
            <a:ext cx="9144000" cy="936625"/>
          </a:xfrm>
          <a:prstGeom prst="rect">
            <a:avLst/>
          </a:prstGeom>
          <a:noFill/>
          <a:ln w="9525">
            <a:noFill/>
            <a:miter lim="800000"/>
            <a:headEnd/>
            <a:tailEnd/>
          </a:ln>
          <a:effectLst>
            <a:outerShdw dist="13470" dir="2700000" algn="ctr" rotWithShape="0">
              <a:schemeClr val="bg2"/>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33CC33"/>
                </a:solidFill>
                <a:uLnTx/>
                <a:uFillTx/>
                <a:latin typeface="+mj-lt"/>
                <a:ea typeface="+mj-ea"/>
                <a:cs typeface="+mj-cs"/>
              </a:rPr>
              <a:t>RESULTS – Training Recordings &amp; documentation</a:t>
            </a:r>
            <a:r>
              <a:rPr kumimoji="0" lang="en-US" sz="3200" b="1" i="0" u="none" strike="noStrike" kern="0" cap="none" spc="0" normalizeH="0" baseline="0" noProof="0" dirty="0" smtClean="0">
                <a:ln>
                  <a:noFill/>
                </a:ln>
                <a:solidFill>
                  <a:srgbClr val="33CC33"/>
                </a:solidFill>
                <a:uLnTx/>
                <a:uFillTx/>
                <a:latin typeface="+mj-lt"/>
                <a:ea typeface="+mj-ea"/>
                <a:cs typeface="+mj-cs"/>
              </a:rPr>
              <a:t/>
            </a:r>
            <a:br>
              <a:rPr kumimoji="0" lang="en-US" sz="3200" b="1" i="0" u="none" strike="noStrike" kern="0" cap="none" spc="0" normalizeH="0" baseline="0" noProof="0" dirty="0" smtClean="0">
                <a:ln>
                  <a:noFill/>
                </a:ln>
                <a:solidFill>
                  <a:srgbClr val="33CC33"/>
                </a:solidFill>
                <a:uLnTx/>
                <a:uFillTx/>
                <a:latin typeface="+mj-lt"/>
                <a:ea typeface="+mj-ea"/>
                <a:cs typeface="+mj-cs"/>
              </a:rPr>
            </a:br>
            <a:r>
              <a:rPr kumimoji="0" lang="en-US" sz="3200" b="1" i="0" u="none" strike="noStrike" kern="0" cap="none" spc="0" normalizeH="0" baseline="0" noProof="0" dirty="0" smtClean="0">
                <a:ln>
                  <a:noFill/>
                </a:ln>
                <a:solidFill>
                  <a:srgbClr val="33CC33"/>
                </a:solidFill>
                <a:uLnTx/>
                <a:uFillTx/>
                <a:latin typeface="+mj-lt"/>
                <a:ea typeface="+mj-ea"/>
                <a:cs typeface="+mj-cs"/>
              </a:rPr>
              <a:t> </a:t>
            </a:r>
            <a:r>
              <a:rPr kumimoji="0" lang="en-US" sz="2400" b="1" i="0" u="none" strike="noStrike" kern="0" cap="none" spc="0" normalizeH="0" baseline="0" noProof="0" dirty="0" smtClean="0">
                <a:ln>
                  <a:noFill/>
                </a:ln>
                <a:solidFill>
                  <a:srgbClr val="33CC33"/>
                </a:solidFill>
                <a:uLnTx/>
                <a:uFillTx/>
                <a:latin typeface="+mj-lt"/>
                <a:ea typeface="+mj-ea"/>
                <a:cs typeface="+mj-cs"/>
                <a:hlinkClick r:id="rId3"/>
              </a:rPr>
              <a:t>http://www.for.gov.bc.ca/his/results/training/index.htm</a:t>
            </a:r>
            <a:r>
              <a:rPr kumimoji="0" lang="en-US" sz="2400" b="1" i="0" u="none" strike="noStrike" kern="0" cap="none" spc="0" normalizeH="0" baseline="0" noProof="0" dirty="0" smtClean="0">
                <a:ln>
                  <a:noFill/>
                </a:ln>
                <a:solidFill>
                  <a:srgbClr val="33CC33"/>
                </a:solidFill>
                <a:uLnTx/>
                <a:uFillTx/>
                <a:latin typeface="+mj-lt"/>
                <a:ea typeface="+mj-ea"/>
                <a:cs typeface="+mj-cs"/>
              </a:rPr>
              <a:t/>
            </a:r>
            <a:br>
              <a:rPr kumimoji="0" lang="en-US" sz="2400" b="1" i="0" u="none" strike="noStrike" kern="0" cap="none" spc="0" normalizeH="0" baseline="0" noProof="0" dirty="0" smtClean="0">
                <a:ln>
                  <a:noFill/>
                </a:ln>
                <a:solidFill>
                  <a:srgbClr val="33CC33"/>
                </a:solidFill>
                <a:uLnTx/>
                <a:uFillTx/>
                <a:latin typeface="+mj-lt"/>
                <a:ea typeface="+mj-ea"/>
                <a:cs typeface="+mj-cs"/>
              </a:rPr>
            </a:br>
            <a:r>
              <a:rPr kumimoji="0" lang="en-US" sz="3200" b="1" i="0" u="none" strike="noStrike" kern="0" cap="none" spc="0" normalizeH="0" baseline="0" noProof="0" dirty="0" smtClean="0">
                <a:ln>
                  <a:noFill/>
                </a:ln>
                <a:solidFill>
                  <a:srgbClr val="33CC33"/>
                </a:solidFill>
                <a:uLnTx/>
                <a:uFillTx/>
                <a:latin typeface="+mj-lt"/>
                <a:ea typeface="+mj-ea"/>
                <a:cs typeface="+mj-cs"/>
              </a:rPr>
              <a:t/>
            </a:r>
            <a:br>
              <a:rPr kumimoji="0" lang="en-US" sz="3200" b="1" i="0" u="none" strike="noStrike" kern="0" cap="none" spc="0" normalizeH="0" baseline="0" noProof="0" dirty="0" smtClean="0">
                <a:ln>
                  <a:noFill/>
                </a:ln>
                <a:solidFill>
                  <a:srgbClr val="33CC33"/>
                </a:solidFill>
                <a:uLnTx/>
                <a:uFillTx/>
                <a:latin typeface="+mj-lt"/>
                <a:ea typeface="+mj-ea"/>
                <a:cs typeface="+mj-cs"/>
              </a:rPr>
            </a:br>
            <a:endParaRPr kumimoji="0" lang="en-US" sz="2400" b="1" i="0" u="none" strike="noStrike" kern="0" cap="none" spc="0" normalizeH="0" baseline="0" noProof="0" dirty="0" smtClean="0">
              <a:ln>
                <a:noFill/>
              </a:ln>
              <a:solidFill>
                <a:srgbClr val="33CC33"/>
              </a:solidFill>
              <a:uLnTx/>
              <a:uFillTx/>
              <a:latin typeface="+mj-lt"/>
              <a:ea typeface="+mj-ea"/>
              <a:cs typeface="+mj-cs"/>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3124200"/>
            <a:ext cx="2514600" cy="762000"/>
          </a:xfrm>
        </p:spPr>
        <p:txBody>
          <a:bodyPr/>
          <a:lstStyle/>
          <a:p>
            <a:pPr>
              <a:buNone/>
            </a:pPr>
            <a:r>
              <a:rPr lang="en-US" sz="3600" dirty="0" smtClean="0">
                <a:effectLst/>
                <a:latin typeface="+mj-lt"/>
              </a:rPr>
              <a:t>Questions?</a:t>
            </a:r>
            <a:endParaRPr lang="en-US" sz="3600" dirty="0">
              <a:effectLst/>
              <a:latin typeface="+mj-lt"/>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3124200"/>
            <a:ext cx="2514600" cy="762000"/>
          </a:xfrm>
        </p:spPr>
        <p:txBody>
          <a:bodyPr/>
          <a:lstStyle/>
          <a:p>
            <a:pPr>
              <a:buNone/>
            </a:pPr>
            <a:r>
              <a:rPr lang="en-US" sz="3600" dirty="0" smtClean="0">
                <a:effectLst/>
                <a:latin typeface="+mj-lt"/>
              </a:rPr>
              <a:t>Addendum</a:t>
            </a:r>
            <a:endParaRPr lang="en-US" sz="3600" dirty="0">
              <a:effectLst/>
              <a:latin typeface="+mj-lt"/>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534400" cy="1143000"/>
          </a:xfrm>
        </p:spPr>
        <p:txBody>
          <a:bodyPr/>
          <a:lstStyle/>
          <a:p>
            <a:pPr>
              <a:buNone/>
            </a:pPr>
            <a:r>
              <a:rPr lang="en-US" sz="3600" dirty="0" smtClean="0">
                <a:solidFill>
                  <a:srgbClr val="FFFF00"/>
                </a:solidFill>
                <a:effectLst/>
                <a:latin typeface="+mj-lt"/>
              </a:rPr>
              <a:t>Loading of Opening Spatial</a:t>
            </a:r>
            <a:endParaRPr lang="en-US" sz="3600" dirty="0">
              <a:solidFill>
                <a:srgbClr val="FFFF00"/>
              </a:solidFill>
              <a:effectLst/>
              <a:latin typeface="+mj-lt"/>
            </a:endParaRPr>
          </a:p>
        </p:txBody>
      </p:sp>
      <p:sp>
        <p:nvSpPr>
          <p:cNvPr id="6" name="Rectangle 11"/>
          <p:cNvSpPr>
            <a:spLocks noChangeArrowheads="1"/>
          </p:cNvSpPr>
          <p:nvPr/>
        </p:nvSpPr>
        <p:spPr bwMode="auto">
          <a:xfrm>
            <a:off x="228600" y="1676400"/>
            <a:ext cx="8915400" cy="2819400"/>
          </a:xfrm>
          <a:prstGeom prst="rect">
            <a:avLst/>
          </a:prstGeom>
          <a:noFill/>
          <a:ln w="9525">
            <a:noFill/>
            <a:miter lim="800000"/>
            <a:headEnd/>
            <a:tailEnd/>
          </a:ln>
          <a:effectLst/>
        </p:spPr>
        <p:txBody>
          <a:bodyPr lIns="92075" tIns="46038" rIns="92075" bIns="46038"/>
          <a:lstStyle/>
          <a:p>
            <a:pPr>
              <a:spcBef>
                <a:spcPct val="20000"/>
              </a:spcBef>
              <a:buClr>
                <a:schemeClr val="accent2"/>
              </a:buClr>
              <a:buSzPct val="75000"/>
              <a:buFont typeface="Wingdings" pitchFamily="2" charset="2"/>
              <a:buNone/>
            </a:pPr>
            <a:r>
              <a:rPr lang="en-US" sz="1600" dirty="0" smtClean="0">
                <a:solidFill>
                  <a:srgbClr val="FFFFFF"/>
                </a:solidFill>
                <a:latin typeface="Arial" charset="0"/>
              </a:rPr>
              <a:t>Online Add Opening creates the new opening and the Opening ID required for ESF Submission</a:t>
            </a:r>
          </a:p>
          <a:p>
            <a:pPr>
              <a:spcBef>
                <a:spcPct val="20000"/>
              </a:spcBef>
              <a:buClr>
                <a:schemeClr val="accent2"/>
              </a:buClr>
              <a:buSzPct val="75000"/>
              <a:buFont typeface="Wingdings" pitchFamily="2" charset="2"/>
              <a:buNone/>
            </a:pPr>
            <a:endParaRPr lang="en-US" sz="1600" dirty="0" smtClean="0">
              <a:solidFill>
                <a:srgbClr val="FFFFFF"/>
              </a:solidFill>
              <a:latin typeface="Arial" charset="0"/>
            </a:endParaRPr>
          </a:p>
          <a:p>
            <a:pPr>
              <a:spcBef>
                <a:spcPct val="20000"/>
              </a:spcBef>
              <a:buClr>
                <a:schemeClr val="accent2"/>
              </a:buClr>
              <a:buSzPct val="75000"/>
              <a:buFont typeface="Wingdings" pitchFamily="2" charset="2"/>
              <a:buNone/>
            </a:pPr>
            <a:r>
              <a:rPr lang="en-US" sz="1600" dirty="0" smtClean="0">
                <a:solidFill>
                  <a:srgbClr val="FFFFFF"/>
                </a:solidFill>
                <a:latin typeface="Arial" charset="0"/>
              </a:rPr>
              <a:t>Must set up ESF </a:t>
            </a:r>
            <a:r>
              <a:rPr lang="en-US" sz="1600" u="sng" dirty="0" smtClean="0">
                <a:solidFill>
                  <a:srgbClr val="FFFFFF"/>
                </a:solidFill>
                <a:latin typeface="Arial" charset="0"/>
              </a:rPr>
              <a:t>without</a:t>
            </a:r>
            <a:r>
              <a:rPr lang="en-US" sz="1600" dirty="0" smtClean="0">
                <a:solidFill>
                  <a:srgbClr val="FFFFFF"/>
                </a:solidFill>
                <a:latin typeface="Arial" charset="0"/>
              </a:rPr>
              <a:t> extraneous Opening Definition to submit Opening Spatial or will receive error related to SU requirement</a:t>
            </a:r>
          </a:p>
          <a:p>
            <a:pPr>
              <a:spcBef>
                <a:spcPct val="20000"/>
              </a:spcBef>
              <a:buClr>
                <a:schemeClr val="accent2"/>
              </a:buClr>
              <a:buSzPct val="75000"/>
              <a:buFont typeface="Wingdings" pitchFamily="2" charset="2"/>
              <a:buNone/>
            </a:pPr>
            <a:endParaRPr lang="en-US" sz="1600" dirty="0" smtClean="0">
              <a:solidFill>
                <a:srgbClr val="FFFFFF"/>
              </a:solidFill>
              <a:latin typeface="Arial" charset="0"/>
            </a:endParaRPr>
          </a:p>
          <a:p>
            <a:pPr>
              <a:spcBef>
                <a:spcPct val="20000"/>
              </a:spcBef>
              <a:buClr>
                <a:schemeClr val="accent2"/>
              </a:buClr>
              <a:buSzPct val="75000"/>
              <a:buFont typeface="Wingdings" pitchFamily="2" charset="2"/>
              <a:buNone/>
            </a:pPr>
            <a:r>
              <a:rPr lang="en-US" sz="1600" dirty="0" smtClean="0">
                <a:solidFill>
                  <a:srgbClr val="FFFFFF"/>
                </a:solidFill>
                <a:latin typeface="Arial" charset="0"/>
              </a:rPr>
              <a:t>“U” – update for insert Opening Spatial only but note that there will be a Event created as Minor Amendment caused by RESULTS schema v3 reading  “U” as </a:t>
            </a:r>
            <a:r>
              <a:rPr lang="en-US" sz="1600" dirty="0" smtClean="0">
                <a:solidFill>
                  <a:srgbClr val="FFFFFF"/>
                </a:solidFill>
                <a:latin typeface="Arial" charset="0"/>
              </a:rPr>
              <a:t>Minor Event.</a:t>
            </a:r>
            <a:endParaRPr lang="en-US" sz="1600" dirty="0">
              <a:solidFill>
                <a:srgbClr val="FFFFFF"/>
              </a:solidFill>
              <a:latin typeface="Arial" charset="0"/>
            </a:endParaRPr>
          </a:p>
        </p:txBody>
      </p:sp>
      <p:pic>
        <p:nvPicPr>
          <p:cNvPr id="97282" name="Picture 2"/>
          <p:cNvPicPr>
            <a:picLocks noChangeAspect="1" noChangeArrowheads="1"/>
          </p:cNvPicPr>
          <p:nvPr/>
        </p:nvPicPr>
        <p:blipFill>
          <a:blip r:embed="rId2" cstate="print"/>
          <a:srcRect/>
          <a:stretch>
            <a:fillRect/>
          </a:stretch>
        </p:blipFill>
        <p:spPr bwMode="auto">
          <a:xfrm>
            <a:off x="228600" y="6038850"/>
            <a:ext cx="7342187" cy="542925"/>
          </a:xfrm>
          <a:prstGeom prst="rect">
            <a:avLst/>
          </a:prstGeom>
          <a:noFill/>
          <a:ln w="9525">
            <a:noFill/>
            <a:miter lim="800000"/>
            <a:headEnd/>
            <a:tailEnd/>
          </a:ln>
        </p:spPr>
      </p:pic>
      <p:pic>
        <p:nvPicPr>
          <p:cNvPr id="97284" name="Picture 4"/>
          <p:cNvPicPr>
            <a:picLocks noChangeAspect="1" noChangeArrowheads="1"/>
          </p:cNvPicPr>
          <p:nvPr/>
        </p:nvPicPr>
        <p:blipFill>
          <a:blip r:embed="rId3" cstate="print"/>
          <a:srcRect/>
          <a:stretch>
            <a:fillRect/>
          </a:stretch>
        </p:blipFill>
        <p:spPr bwMode="auto">
          <a:xfrm>
            <a:off x="228600" y="3657600"/>
            <a:ext cx="5257800" cy="1312234"/>
          </a:xfrm>
          <a:prstGeom prst="rect">
            <a:avLst/>
          </a:prstGeom>
          <a:noFill/>
          <a:ln w="9525">
            <a:noFill/>
            <a:miter lim="800000"/>
            <a:headEnd/>
            <a:tailEnd/>
          </a:ln>
        </p:spPr>
      </p:pic>
      <p:pic>
        <p:nvPicPr>
          <p:cNvPr id="97283" name="Picture 3"/>
          <p:cNvPicPr>
            <a:picLocks noChangeAspect="1" noChangeArrowheads="1"/>
          </p:cNvPicPr>
          <p:nvPr/>
        </p:nvPicPr>
        <p:blipFill>
          <a:blip r:embed="rId4" cstate="print"/>
          <a:srcRect/>
          <a:stretch>
            <a:fillRect/>
          </a:stretch>
        </p:blipFill>
        <p:spPr bwMode="auto">
          <a:xfrm>
            <a:off x="2362200" y="4724400"/>
            <a:ext cx="6134100" cy="1314450"/>
          </a:xfrm>
          <a:prstGeom prst="rect">
            <a:avLst/>
          </a:prstGeom>
          <a:noFill/>
          <a:ln w="9525">
            <a:noFill/>
            <a:miter lim="800000"/>
            <a:headEnd/>
            <a:tailEnd/>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534400" cy="1143000"/>
          </a:xfrm>
        </p:spPr>
        <p:txBody>
          <a:bodyPr/>
          <a:lstStyle/>
          <a:p>
            <a:pPr>
              <a:buNone/>
            </a:pPr>
            <a:r>
              <a:rPr lang="en-US" sz="3600" dirty="0" smtClean="0">
                <a:solidFill>
                  <a:srgbClr val="FFFF00"/>
                </a:solidFill>
                <a:effectLst/>
                <a:latin typeface="+mj-lt"/>
              </a:rPr>
              <a:t>Format of Opening Spatial</a:t>
            </a:r>
            <a:endParaRPr lang="en-US" sz="3600" dirty="0">
              <a:solidFill>
                <a:srgbClr val="FFFF00"/>
              </a:solidFill>
              <a:effectLst/>
              <a:latin typeface="+mj-lt"/>
            </a:endParaRPr>
          </a:p>
        </p:txBody>
      </p:sp>
      <p:pic>
        <p:nvPicPr>
          <p:cNvPr id="96258" name="Picture 2"/>
          <p:cNvPicPr>
            <a:picLocks noChangeAspect="1" noChangeArrowheads="1"/>
          </p:cNvPicPr>
          <p:nvPr/>
        </p:nvPicPr>
        <p:blipFill>
          <a:blip r:embed="rId2" cstate="print"/>
          <a:srcRect/>
          <a:stretch>
            <a:fillRect/>
          </a:stretch>
        </p:blipFill>
        <p:spPr bwMode="auto">
          <a:xfrm>
            <a:off x="381000" y="914400"/>
            <a:ext cx="6135832" cy="4100910"/>
          </a:xfrm>
          <a:prstGeom prst="rect">
            <a:avLst/>
          </a:prstGeom>
          <a:noFill/>
          <a:ln w="9525">
            <a:noFill/>
            <a:miter lim="800000"/>
            <a:headEnd/>
            <a:tailEnd/>
          </a:ln>
        </p:spPr>
      </p:pic>
      <p:pic>
        <p:nvPicPr>
          <p:cNvPr id="96259" name="Picture 3"/>
          <p:cNvPicPr>
            <a:picLocks noChangeAspect="1" noChangeArrowheads="1"/>
          </p:cNvPicPr>
          <p:nvPr/>
        </p:nvPicPr>
        <p:blipFill>
          <a:blip r:embed="rId3" cstate="print"/>
          <a:srcRect/>
          <a:stretch>
            <a:fillRect/>
          </a:stretch>
        </p:blipFill>
        <p:spPr bwMode="auto">
          <a:xfrm>
            <a:off x="152400" y="5015310"/>
            <a:ext cx="3429000" cy="1780725"/>
          </a:xfrm>
          <a:prstGeom prst="rect">
            <a:avLst/>
          </a:prstGeom>
          <a:noFill/>
          <a:ln w="9525">
            <a:noFill/>
            <a:miter lim="800000"/>
            <a:headEnd/>
            <a:tailEnd/>
          </a:ln>
        </p:spPr>
      </p:pic>
      <p:sp>
        <p:nvSpPr>
          <p:cNvPr id="6" name="Rectangle 11"/>
          <p:cNvSpPr>
            <a:spLocks noChangeArrowheads="1"/>
          </p:cNvSpPr>
          <p:nvPr/>
        </p:nvSpPr>
        <p:spPr bwMode="auto">
          <a:xfrm>
            <a:off x="3733800" y="5132910"/>
            <a:ext cx="5410200" cy="1621380"/>
          </a:xfrm>
          <a:prstGeom prst="rect">
            <a:avLst/>
          </a:prstGeom>
          <a:noFill/>
          <a:ln w="9525">
            <a:noFill/>
            <a:miter lim="800000"/>
            <a:headEnd/>
            <a:tailEnd/>
          </a:ln>
          <a:effectLst/>
        </p:spPr>
        <p:txBody>
          <a:bodyPr lIns="92075" tIns="46038" rIns="92075" bIns="46038"/>
          <a:lstStyle/>
          <a:p>
            <a:pPr>
              <a:spcBef>
                <a:spcPct val="20000"/>
              </a:spcBef>
              <a:spcAft>
                <a:spcPts val="1200"/>
              </a:spcAft>
              <a:buClr>
                <a:schemeClr val="accent2"/>
              </a:buClr>
              <a:buSzPct val="75000"/>
              <a:buFont typeface="Wingdings" pitchFamily="2" charset="2"/>
              <a:buNone/>
            </a:pPr>
            <a:r>
              <a:rPr lang="en-US" sz="1400" dirty="0" smtClean="0">
                <a:solidFill>
                  <a:srgbClr val="FFFF00"/>
                </a:solidFill>
                <a:latin typeface="Arial" charset="0"/>
              </a:rPr>
              <a:t>Opening ID (as Key)</a:t>
            </a:r>
          </a:p>
          <a:p>
            <a:pPr>
              <a:spcBef>
                <a:spcPct val="20000"/>
              </a:spcBef>
              <a:spcAft>
                <a:spcPts val="1200"/>
              </a:spcAft>
              <a:buClr>
                <a:schemeClr val="accent2"/>
              </a:buClr>
              <a:buSzPct val="75000"/>
              <a:buFont typeface="Wingdings" pitchFamily="2" charset="2"/>
              <a:buNone/>
            </a:pPr>
            <a:r>
              <a:rPr lang="en-US" sz="1400" dirty="0" smtClean="0">
                <a:solidFill>
                  <a:srgbClr val="FFFF00"/>
                </a:solidFill>
                <a:latin typeface="Arial" charset="0"/>
              </a:rPr>
              <a:t>Provide GML of Opening Boundary representing JS treated area</a:t>
            </a:r>
          </a:p>
          <a:p>
            <a:pPr>
              <a:spcBef>
                <a:spcPct val="20000"/>
              </a:spcBef>
              <a:spcAft>
                <a:spcPts val="1200"/>
              </a:spcAft>
              <a:buClr>
                <a:schemeClr val="accent2"/>
              </a:buClr>
              <a:buSzPct val="75000"/>
              <a:buFont typeface="Wingdings" pitchFamily="2" charset="2"/>
              <a:buNone/>
            </a:pPr>
            <a:r>
              <a:rPr lang="en-US" sz="1400" dirty="0" smtClean="0">
                <a:solidFill>
                  <a:srgbClr val="FFFF00"/>
                </a:solidFill>
                <a:latin typeface="Arial" charset="0"/>
              </a:rPr>
              <a:t>Action Code = “U” -Update</a:t>
            </a:r>
          </a:p>
          <a:p>
            <a:pPr>
              <a:spcBef>
                <a:spcPct val="20000"/>
              </a:spcBef>
              <a:buClr>
                <a:schemeClr val="accent2"/>
              </a:buClr>
              <a:buSzPct val="75000"/>
              <a:buFont typeface="Wingdings" pitchFamily="2" charset="2"/>
              <a:buNone/>
            </a:pPr>
            <a:endParaRPr lang="en-US" sz="2000" dirty="0">
              <a:solidFill>
                <a:srgbClr val="FFFFFF"/>
              </a:solidFill>
              <a:latin typeface="Arial" charset="0"/>
            </a:endParaRPr>
          </a:p>
        </p:txBody>
      </p:sp>
      <p:sp>
        <p:nvSpPr>
          <p:cNvPr id="7" name="Right Arrow 6"/>
          <p:cNvSpPr/>
          <p:nvPr/>
        </p:nvSpPr>
        <p:spPr bwMode="auto">
          <a:xfrm flipH="1">
            <a:off x="3581400" y="3505200"/>
            <a:ext cx="762000" cy="152400"/>
          </a:xfrm>
          <a:prstGeom prst="rightArrow">
            <a:avLst/>
          </a:prstGeom>
          <a:solidFill>
            <a:srgbClr val="F905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F9051C"/>
              </a:solidFill>
              <a:effectLst/>
              <a:latin typeface="Times New Roman" pitchFamily="18" charset="0"/>
            </a:endParaRPr>
          </a:p>
        </p:txBody>
      </p:sp>
      <p:sp>
        <p:nvSpPr>
          <p:cNvPr id="8" name="Right Arrow 7"/>
          <p:cNvSpPr/>
          <p:nvPr/>
        </p:nvSpPr>
        <p:spPr bwMode="auto">
          <a:xfrm flipH="1">
            <a:off x="6629400" y="4495800"/>
            <a:ext cx="762000" cy="152400"/>
          </a:xfrm>
          <a:prstGeom prst="rightArrow">
            <a:avLst/>
          </a:prstGeom>
          <a:solidFill>
            <a:srgbClr val="F905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F9051C"/>
              </a:solidFill>
              <a:effectLst/>
              <a:latin typeface="Times New Roman" pitchFamily="18" charset="0"/>
            </a:endParaRPr>
          </a:p>
        </p:txBody>
      </p:sp>
      <p:sp>
        <p:nvSpPr>
          <p:cNvPr id="9" name="Right Arrow 8"/>
          <p:cNvSpPr/>
          <p:nvPr/>
        </p:nvSpPr>
        <p:spPr bwMode="auto">
          <a:xfrm rot="10800000" flipH="1">
            <a:off x="762000" y="5791200"/>
            <a:ext cx="762000" cy="152400"/>
          </a:xfrm>
          <a:prstGeom prst="rightArrow">
            <a:avLst/>
          </a:prstGeom>
          <a:solidFill>
            <a:srgbClr val="F9051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F9051C"/>
              </a:solidFill>
              <a:effectLst/>
              <a:latin typeface="Times New Roman"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534400" cy="1143000"/>
          </a:xfrm>
        </p:spPr>
        <p:txBody>
          <a:bodyPr/>
          <a:lstStyle/>
          <a:p>
            <a:pPr marL="0" lvl="0" indent="0" eaLnBrk="1" hangingPunct="1">
              <a:spcBef>
                <a:spcPct val="0"/>
              </a:spcBef>
              <a:buClrTx/>
              <a:buSzTx/>
              <a:buNone/>
            </a:pPr>
            <a:r>
              <a:rPr lang="en-CA" sz="2000" dirty="0" smtClean="0">
                <a:solidFill>
                  <a:srgbClr val="FFFF00"/>
                </a:solidFill>
                <a:effectLst/>
                <a:latin typeface="Arial" pitchFamily="34" charset="0"/>
                <a:ea typeface="Calibri" pitchFamily="34" charset="0"/>
                <a:cs typeface="Times New Roman" pitchFamily="18" charset="0"/>
              </a:rPr>
              <a:t>RESULTS Information Submission Specifications - Follow-up Clarification on Juvenile Spacing (Part 13)</a:t>
            </a:r>
            <a:endParaRPr lang="en-US" sz="2000" dirty="0" smtClean="0">
              <a:solidFill>
                <a:srgbClr val="FFFF00"/>
              </a:solidFill>
              <a:effectLst/>
              <a:latin typeface="Arial" pitchFamily="34" charset="0"/>
              <a:cs typeface="Arial" pitchFamily="34" charset="0"/>
            </a:endParaRPr>
          </a:p>
        </p:txBody>
      </p:sp>
      <p:sp>
        <p:nvSpPr>
          <p:cNvPr id="2" name="Rectangle 2"/>
          <p:cNvSpPr>
            <a:spLocks noChangeArrowheads="1"/>
          </p:cNvSpPr>
          <p:nvPr/>
        </p:nvSpPr>
        <p:spPr bwMode="auto">
          <a:xfrm>
            <a:off x="381000" y="2209800"/>
            <a:ext cx="7904926"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6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As the Land Based Investment Program uses multiple delivery agents and has varying funding levels it is important to capture current information in RESULTS so it  is easily retrievable. The use of Shell openings provides a more streamline approach and can be used on pre-1987 blocks as well as fires where there is no licensee obligation.  Following are some points of clarification for Table 16, Data Requirements for Juvenile Spacing. </a:t>
            </a:r>
          </a:p>
          <a:p>
            <a:pPr marL="0" marR="0" lvl="0" indent="0" algn="l" defTabSz="914400" rtl="0" eaLnBrk="0" fontAlgn="base" latinLnBrk="0" hangingPunct="0">
              <a:lnSpc>
                <a:spcPct val="100000"/>
              </a:lnSpc>
              <a:spcBef>
                <a:spcPct val="0"/>
              </a:spcBef>
              <a:spcAft>
                <a:spcPct val="0"/>
              </a:spcAft>
              <a:buClrTx/>
              <a:buSzTx/>
              <a:buFontTx/>
              <a:buNone/>
              <a:tabLst/>
            </a:pPr>
            <a:endParaRPr lang="en-CA" sz="1600" dirty="0" smtClean="0">
              <a:solidFill>
                <a:srgbClr val="FFFF00"/>
              </a:solidFill>
              <a:latin typeface="Arial" pitchFamily="34" charset="0"/>
              <a:cs typeface="Times New Roman" pitchFamily="18"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534400" cy="1143000"/>
          </a:xfrm>
        </p:spPr>
        <p:txBody>
          <a:bodyPr/>
          <a:lstStyle/>
          <a:p>
            <a:pPr marL="0" lvl="0" indent="0" eaLnBrk="1" hangingPunct="1">
              <a:spcBef>
                <a:spcPct val="0"/>
              </a:spcBef>
              <a:buClrTx/>
              <a:buSzTx/>
              <a:buNone/>
            </a:pPr>
            <a:r>
              <a:rPr lang="en-CA" sz="2000" dirty="0" smtClean="0">
                <a:solidFill>
                  <a:srgbClr val="FFFF00"/>
                </a:solidFill>
                <a:effectLst/>
                <a:latin typeface="Arial" pitchFamily="34" charset="0"/>
                <a:ea typeface="Calibri" pitchFamily="34" charset="0"/>
                <a:cs typeface="Times New Roman" pitchFamily="18" charset="0"/>
              </a:rPr>
              <a:t>RESULTS Information Submission Specifications - Follow-up Clarification on Juvenile Spacing (Part 13)</a:t>
            </a:r>
            <a:endParaRPr lang="en-US" sz="2000" dirty="0" smtClean="0">
              <a:solidFill>
                <a:srgbClr val="FFFF00"/>
              </a:solidFill>
              <a:effectLst/>
              <a:latin typeface="Arial" pitchFamily="34" charset="0"/>
              <a:cs typeface="Arial" pitchFamily="34" charset="0"/>
            </a:endParaRPr>
          </a:p>
        </p:txBody>
      </p:sp>
      <p:sp>
        <p:nvSpPr>
          <p:cNvPr id="2" name="Rectangle 2"/>
          <p:cNvSpPr>
            <a:spLocks noChangeArrowheads="1"/>
          </p:cNvSpPr>
          <p:nvPr/>
        </p:nvSpPr>
        <p:spPr bwMode="auto">
          <a:xfrm>
            <a:off x="228600" y="1474113"/>
            <a:ext cx="7904926" cy="50475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CA" sz="1400" dirty="0" smtClean="0">
              <a:solidFill>
                <a:srgbClr val="FFFF00"/>
              </a:solidFill>
              <a:latin typeface="Arial"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1400" b="1" i="0" u="sng" strike="noStrike" cap="none" normalizeH="0" baseline="0" dirty="0" smtClean="0">
                <a:ln>
                  <a:noFill/>
                </a:ln>
                <a:solidFill>
                  <a:srgbClr val="FFFF00"/>
                </a:solidFill>
                <a:effectLst/>
                <a:latin typeface="Arial" pitchFamily="34" charset="0"/>
                <a:ea typeface="Calibri" pitchFamily="34" charset="0"/>
                <a:cs typeface="Times New Roman" pitchFamily="18" charset="0"/>
              </a:rPr>
              <a:t>Eligibility </a:t>
            </a:r>
            <a:r>
              <a:rPr kumimoji="0" lang="en-CA" sz="1400" b="1" i="0" u="sng" strike="noStrike" cap="none" normalizeH="0" baseline="0" dirty="0" smtClean="0">
                <a:ln>
                  <a:noFill/>
                </a:ln>
                <a:solidFill>
                  <a:srgbClr val="FFFF00"/>
                </a:solidFill>
                <a:effectLst/>
                <a:latin typeface="Arial" pitchFamily="34" charset="0"/>
                <a:ea typeface="Calibri" pitchFamily="34" charset="0"/>
                <a:cs typeface="Times New Roman" pitchFamily="18" charset="0"/>
              </a:rPr>
              <a:t>Survey </a:t>
            </a:r>
            <a:r>
              <a:rPr kumimoji="0" lang="en-CA" sz="1400" b="1" i="0" u="sng" strike="noStrike" cap="none" normalizeH="0" baseline="0" dirty="0" smtClean="0">
                <a:ln>
                  <a:noFill/>
                </a:ln>
                <a:solidFill>
                  <a:srgbClr val="FFFF00"/>
                </a:solidFill>
                <a:effectLst/>
                <a:latin typeface="Arial" pitchFamily="34" charset="0"/>
                <a:ea typeface="Calibri" pitchFamily="34" charset="0"/>
                <a:cs typeface="Times New Roman" pitchFamily="18" charset="0"/>
              </a:rPr>
              <a:t>Activity (pre-treatment)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CA" sz="14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 Inter-agency</a:t>
            </a:r>
            <a:r>
              <a:rPr kumimoji="0" lang="en-CA" sz="1400" b="0" i="0" u="none" strike="noStrike" cap="none" normalizeH="0" dirty="0" smtClean="0">
                <a:ln>
                  <a:noFill/>
                </a:ln>
                <a:solidFill>
                  <a:srgbClr val="FFFF00"/>
                </a:solidFill>
                <a:effectLst/>
                <a:latin typeface="Arial" pitchFamily="34" charset="0"/>
                <a:ea typeface="Calibri" pitchFamily="34" charset="0"/>
                <a:cs typeface="Times New Roman" pitchFamily="18" charset="0"/>
              </a:rPr>
              <a:t> No – Mandatory – FFT project number listed in FIRS or PINES or Ministry generated number see Sec.6.2.3.  Required for completed projects under a FFT project.</a:t>
            </a:r>
            <a:r>
              <a:rPr kumimoji="0" lang="en-CA" sz="14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CA" sz="14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CA" sz="14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 Comments </a:t>
            </a:r>
            <a:r>
              <a:rPr kumimoji="0" lang="en-CA" sz="14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or Attachments – Should include information outlining the areas suitable for spacing and proposed prescription as well as an assessment of the areas not suitable for treatment. </a:t>
            </a:r>
            <a:endParaRPr kumimoji="0" lang="en-CA" sz="14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4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CA" sz="14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 Forest </a:t>
            </a:r>
            <a:r>
              <a:rPr kumimoji="0" lang="en-CA" sz="14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Cover – Where there is new or better information collected, then the forest cover (if greater than six years old)should be updated for the entire area surveyed.  This is outlined in the pre-stand tending survey and prescription development standard section 3.10  </a:t>
            </a:r>
          </a:p>
          <a:p>
            <a:pPr marL="0" marR="0" lvl="0" indent="0" algn="l" defTabSz="914400" rtl="0" eaLnBrk="0" fontAlgn="base" latinLnBrk="0" hangingPunct="0">
              <a:lnSpc>
                <a:spcPct val="100000"/>
              </a:lnSpc>
              <a:spcBef>
                <a:spcPct val="0"/>
              </a:spcBef>
              <a:spcAft>
                <a:spcPct val="0"/>
              </a:spcAft>
              <a:buClrTx/>
              <a:buSzTx/>
              <a:tabLst/>
            </a:pPr>
            <a:r>
              <a:rPr kumimoji="0" lang="en-CA" sz="14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hlinkClick r:id="rId2"/>
              </a:rPr>
              <a:t>http://www.for.gov.bc.ca/ftp/HFP/external/!publish/fft_standards_on_cms_web/Surveying/Final-LBIP-Pre-Stand-Tending-Survey-Standard-March312012.pdf</a:t>
            </a:r>
            <a:endParaRPr kumimoji="0" lang="en-US" sz="14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1" i="1" u="none" strike="noStrike" cap="none" normalizeH="0" baseline="0" dirty="0" smtClean="0">
              <a:ln>
                <a:noFill/>
              </a:ln>
              <a:solidFill>
                <a:srgbClr val="FFFF00"/>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smtClean="0">
                <a:ln>
                  <a:noFill/>
                </a:ln>
                <a:solidFill>
                  <a:srgbClr val="FFFFFF"/>
                </a:solidFill>
                <a:effectLst/>
                <a:latin typeface="Arial" pitchFamily="34" charset="0"/>
                <a:ea typeface="Calibri" pitchFamily="34" charset="0"/>
                <a:cs typeface="Arial" pitchFamily="34" charset="0"/>
              </a:rPr>
              <a:t>Forest Cover Inventory Label </a:t>
            </a:r>
            <a:endParaRPr kumimoji="0" lang="en-US" sz="1400" b="0" i="0" u="none" strike="noStrike" cap="none" normalizeH="0" baseline="0" dirty="0" smtClean="0">
              <a:ln>
                <a:noFill/>
              </a:ln>
              <a:solidFill>
                <a:srgbClr val="FFFFFF"/>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rgbClr val="FFFFFF"/>
                </a:solidFill>
                <a:effectLst/>
                <a:latin typeface="Arial" pitchFamily="34" charset="0"/>
                <a:ea typeface="Calibri" pitchFamily="34" charset="0"/>
                <a:cs typeface="Arial" pitchFamily="34" charset="0"/>
              </a:rPr>
              <a:t>3.10 All Surveys must produce a complete updated forest cover inventory label for each Stratum, as specified in the </a:t>
            </a:r>
            <a:r>
              <a:rPr kumimoji="0" lang="en-US" sz="1400" b="0" i="1" u="none" strike="noStrike" cap="none" normalizeH="0" baseline="0" dirty="0" err="1" smtClean="0">
                <a:ln>
                  <a:noFill/>
                </a:ln>
                <a:solidFill>
                  <a:srgbClr val="FFFFFF"/>
                </a:solidFill>
                <a:effectLst/>
                <a:latin typeface="Arial" pitchFamily="34" charset="0"/>
                <a:ea typeface="Calibri" pitchFamily="34" charset="0"/>
                <a:cs typeface="Arial" pitchFamily="34" charset="0"/>
              </a:rPr>
              <a:t>Silviculture</a:t>
            </a:r>
            <a:r>
              <a:rPr kumimoji="0" lang="en-US" sz="1400" b="0" i="1" u="none" strike="noStrike" cap="none" normalizeH="0" baseline="0" dirty="0" smtClean="0">
                <a:ln>
                  <a:noFill/>
                </a:ln>
                <a:solidFill>
                  <a:srgbClr val="FFFFFF"/>
                </a:solidFill>
                <a:effectLst/>
                <a:latin typeface="Arial" pitchFamily="34" charset="0"/>
                <a:ea typeface="Calibri" pitchFamily="34" charset="0"/>
                <a:cs typeface="Arial" pitchFamily="34" charset="0"/>
              </a:rPr>
              <a:t> Survey Procedures Manual and the RESULTS Information Submission Specification - Government Submission. If a </a:t>
            </a:r>
            <a:r>
              <a:rPr kumimoji="0" lang="en-US" sz="1400" b="0" i="1" u="none" strike="noStrike" cap="none" normalizeH="0" baseline="0" dirty="0" err="1" smtClean="0">
                <a:ln>
                  <a:noFill/>
                </a:ln>
                <a:solidFill>
                  <a:srgbClr val="FFFFFF"/>
                </a:solidFill>
                <a:effectLst/>
                <a:latin typeface="Arial" pitchFamily="34" charset="0"/>
                <a:ea typeface="Calibri" pitchFamily="34" charset="0"/>
                <a:cs typeface="Arial" pitchFamily="34" charset="0"/>
              </a:rPr>
              <a:t>Recce</a:t>
            </a:r>
            <a:r>
              <a:rPr kumimoji="0" lang="en-US" sz="1400" b="0" i="1" u="none" strike="noStrike" cap="none" normalizeH="0" baseline="0" dirty="0" smtClean="0">
                <a:ln>
                  <a:noFill/>
                </a:ln>
                <a:solidFill>
                  <a:srgbClr val="FFFFFF"/>
                </a:solidFill>
                <a:effectLst/>
                <a:latin typeface="Arial" pitchFamily="34" charset="0"/>
                <a:ea typeface="Calibri" pitchFamily="34" charset="0"/>
                <a:cs typeface="Arial" pitchFamily="34" charset="0"/>
              </a:rPr>
              <a:t> Survey is performed and no treatment is recommended, and there is a current (within the last 5 years) FG survey forest cover inventory label in RESULTS that still best describes the stand attributes, then there is no requirement to update the forest cover label.</a:t>
            </a:r>
            <a:endParaRPr kumimoji="0" lang="en-US" sz="1400" b="0" i="0" u="none" strike="noStrike" cap="none" normalizeH="0" baseline="0" dirty="0" smtClean="0">
              <a:ln>
                <a:noFill/>
              </a:ln>
              <a:solidFill>
                <a:srgbClr val="FFFFFF"/>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sz="1400" b="1" i="0" u="sng" strike="noStrike" cap="none" normalizeH="0" baseline="0" dirty="0" smtClean="0">
              <a:ln>
                <a:noFill/>
              </a:ln>
              <a:solidFill>
                <a:srgbClr val="FFFF00"/>
              </a:solidFill>
              <a:effectLst/>
              <a:latin typeface="Arial" pitchFamily="34" charset="0"/>
              <a:ea typeface="Calibri" pitchFamily="34" charset="0"/>
              <a:cs typeface="Times New Roman"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534400" cy="1143000"/>
          </a:xfrm>
        </p:spPr>
        <p:txBody>
          <a:bodyPr/>
          <a:lstStyle/>
          <a:p>
            <a:pPr marL="0" lvl="0" indent="0" eaLnBrk="1" hangingPunct="1">
              <a:spcBef>
                <a:spcPct val="0"/>
              </a:spcBef>
              <a:buClrTx/>
              <a:buSzTx/>
              <a:buNone/>
            </a:pPr>
            <a:r>
              <a:rPr lang="en-CA" sz="2000" dirty="0" smtClean="0">
                <a:solidFill>
                  <a:srgbClr val="FFFF00"/>
                </a:solidFill>
                <a:effectLst/>
                <a:latin typeface="Arial" pitchFamily="34" charset="0"/>
                <a:ea typeface="Calibri" pitchFamily="34" charset="0"/>
                <a:cs typeface="Times New Roman" pitchFamily="18" charset="0"/>
              </a:rPr>
              <a:t>RESULTS Information Submission Specifications - Follow-up Clarification on Juvenile Spacing (Part 13)</a:t>
            </a:r>
            <a:endParaRPr lang="en-US" sz="2000" dirty="0" smtClean="0">
              <a:solidFill>
                <a:srgbClr val="FFFF00"/>
              </a:solidFill>
              <a:effectLst/>
              <a:latin typeface="Arial" pitchFamily="34" charset="0"/>
              <a:cs typeface="Arial" pitchFamily="34" charset="0"/>
            </a:endParaRPr>
          </a:p>
        </p:txBody>
      </p:sp>
      <p:sp>
        <p:nvSpPr>
          <p:cNvPr id="2" name="Rectangle 2"/>
          <p:cNvSpPr>
            <a:spLocks noChangeArrowheads="1"/>
          </p:cNvSpPr>
          <p:nvPr/>
        </p:nvSpPr>
        <p:spPr bwMode="auto">
          <a:xfrm>
            <a:off x="304800" y="1934290"/>
            <a:ext cx="8686800" cy="32162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CA" sz="1100" b="1" i="0" u="sng" strike="noStrike" cap="none" normalizeH="0" baseline="0" dirty="0" smtClean="0">
              <a:ln>
                <a:noFill/>
              </a:ln>
              <a:solidFill>
                <a:srgbClr val="FFFF00"/>
              </a:solidFill>
              <a:effectLst/>
              <a:latin typeface="Arial"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1600" b="1" i="0" u="sng" strike="noStrike" cap="none" normalizeH="0" baseline="0" dirty="0" smtClean="0">
                <a:ln>
                  <a:noFill/>
                </a:ln>
                <a:solidFill>
                  <a:srgbClr val="FFFF00"/>
                </a:solidFill>
                <a:effectLst/>
                <a:latin typeface="Arial" pitchFamily="34" charset="0"/>
                <a:ea typeface="Calibri" pitchFamily="34" charset="0"/>
                <a:cs typeface="Times New Roman" pitchFamily="18" charset="0"/>
              </a:rPr>
              <a:t>Planned Treatment Activity</a:t>
            </a:r>
            <a:endParaRPr kumimoji="0" lang="en-US" sz="16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CA" sz="16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  Forest Cover –Treatments planned for the future are linked to the surveyed area and therefore would use the same forest cover identified with the area prescribed for treatment.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6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sz="1600" b="1" i="0" u="sng" strike="noStrike" cap="none" normalizeH="0" baseline="0" dirty="0" smtClean="0">
              <a:ln>
                <a:noFill/>
              </a:ln>
              <a:solidFill>
                <a:srgbClr val="FFFF00"/>
              </a:solidFill>
              <a:effectLst/>
              <a:latin typeface="Arial"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CA" sz="1600" b="1" i="0" u="sng" strike="noStrike" cap="none" normalizeH="0" baseline="0" dirty="0" smtClean="0">
                <a:ln>
                  <a:noFill/>
                </a:ln>
                <a:solidFill>
                  <a:srgbClr val="FFFF00"/>
                </a:solidFill>
                <a:effectLst/>
                <a:latin typeface="Arial" pitchFamily="34" charset="0"/>
                <a:ea typeface="Calibri" pitchFamily="34" charset="0"/>
                <a:cs typeface="Times New Roman" pitchFamily="18" charset="0"/>
              </a:rPr>
              <a:t>Survey Activity (post-treatment) </a:t>
            </a:r>
            <a:endParaRPr kumimoji="0" lang="en-US" sz="16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CA" sz="16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  This section can be used for either pay plots or for the Post Incremental Treatment Assessment (Use PITA Standard) which is being developed on the Coast.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6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CA" sz="16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Forest Cover – Forest cover should be updated if new information is collected as per the survey standard.</a:t>
            </a:r>
            <a:endParaRPr kumimoji="0" lang="en-US" sz="16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p:sld>
</file>

<file path=ppt/theme/theme1.xml><?xml version="1.0" encoding="utf-8"?>
<a:theme xmlns:a="http://schemas.openxmlformats.org/drawingml/2006/main" name="Greg Koyl Standard template.pot">
  <a:themeElements>
    <a:clrScheme name="Greg Koyl Standard template.pot 1">
      <a:dk1>
        <a:srgbClr val="000000"/>
      </a:dk1>
      <a:lt1>
        <a:srgbClr val="DDDDDD"/>
      </a:lt1>
      <a:dk2>
        <a:srgbClr val="0000FF"/>
      </a:dk2>
      <a:lt2>
        <a:srgbClr val="00CCCC"/>
      </a:lt2>
      <a:accent1>
        <a:srgbClr val="B2B2B2"/>
      </a:accent1>
      <a:accent2>
        <a:srgbClr val="FF9933"/>
      </a:accent2>
      <a:accent3>
        <a:srgbClr val="AAAAFF"/>
      </a:accent3>
      <a:accent4>
        <a:srgbClr val="BDBDBD"/>
      </a:accent4>
      <a:accent5>
        <a:srgbClr val="D5D5D5"/>
      </a:accent5>
      <a:accent6>
        <a:srgbClr val="E78A2D"/>
      </a:accent6>
      <a:hlink>
        <a:srgbClr val="CC00CC"/>
      </a:hlink>
      <a:folHlink>
        <a:srgbClr val="9999FF"/>
      </a:folHlink>
    </a:clrScheme>
    <a:fontScheme name="Greg Koyl Standard template.pot">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bg2"/>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bg2"/>
            </a:solidFill>
            <a:effectLst/>
            <a:latin typeface="Times New Roman" pitchFamily="18" charset="0"/>
          </a:defRPr>
        </a:defPPr>
      </a:lstStyle>
    </a:lnDef>
  </a:objectDefaults>
  <a:extraClrSchemeLst>
    <a:extraClrScheme>
      <a:clrScheme name="Greg Koyl Standard template.pot 1">
        <a:dk1>
          <a:srgbClr val="000000"/>
        </a:dk1>
        <a:lt1>
          <a:srgbClr val="DDDDDD"/>
        </a:lt1>
        <a:dk2>
          <a:srgbClr val="0000FF"/>
        </a:dk2>
        <a:lt2>
          <a:srgbClr val="00CCCC"/>
        </a:lt2>
        <a:accent1>
          <a:srgbClr val="B2B2B2"/>
        </a:accent1>
        <a:accent2>
          <a:srgbClr val="FF9933"/>
        </a:accent2>
        <a:accent3>
          <a:srgbClr val="AAAAFF"/>
        </a:accent3>
        <a:accent4>
          <a:srgbClr val="BDBDBD"/>
        </a:accent4>
        <a:accent5>
          <a:srgbClr val="D5D5D5"/>
        </a:accent5>
        <a:accent6>
          <a:srgbClr val="E78A2D"/>
        </a:accent6>
        <a:hlink>
          <a:srgbClr val="CC00CC"/>
        </a:hlink>
        <a:folHlink>
          <a:srgbClr val="9999FF"/>
        </a:folHlink>
      </a:clrScheme>
      <a:clrMap bg1="dk2" tx1="lt1" bg2="dk1" tx2="lt2" accent1="accent1" accent2="accent2" accent3="accent3" accent4="accent4" accent5="accent5" accent6="accent6" hlink="hlink" folHlink="folHlink"/>
    </a:extraClrScheme>
    <a:extraClrScheme>
      <a:clrScheme name="Greg Koyl Standard template.pot 2">
        <a:dk1>
          <a:srgbClr val="000000"/>
        </a:dk1>
        <a:lt1>
          <a:srgbClr val="CCCCFF"/>
        </a:lt1>
        <a:dk2>
          <a:srgbClr val="003399"/>
        </a:dk2>
        <a:lt2>
          <a:srgbClr val="76E0E6"/>
        </a:lt2>
        <a:accent1>
          <a:srgbClr val="66CCFF"/>
        </a:accent1>
        <a:accent2>
          <a:srgbClr val="6666FF"/>
        </a:accent2>
        <a:accent3>
          <a:srgbClr val="E2E2FF"/>
        </a:accent3>
        <a:accent4>
          <a:srgbClr val="000000"/>
        </a:accent4>
        <a:accent5>
          <a:srgbClr val="B8E2FF"/>
        </a:accent5>
        <a:accent6>
          <a:srgbClr val="5C5CE7"/>
        </a:accent6>
        <a:hlink>
          <a:srgbClr val="00CCCC"/>
        </a:hlink>
        <a:folHlink>
          <a:srgbClr val="9999FF"/>
        </a:folHlink>
      </a:clrScheme>
      <a:clrMap bg1="lt1" tx1="dk1" bg2="lt2" tx2="dk2" accent1="accent1" accent2="accent2" accent3="accent3" accent4="accent4" accent5="accent5" accent6="accent6" hlink="hlink" folHlink="folHlink"/>
    </a:extraClrScheme>
    <a:extraClrScheme>
      <a:clrScheme name="Greg Koyl Standard template.pot 3">
        <a:dk1>
          <a:srgbClr val="000000"/>
        </a:dk1>
        <a:lt1>
          <a:srgbClr val="FFFFFF"/>
        </a:lt1>
        <a:dk2>
          <a:srgbClr val="000000"/>
        </a:dk2>
        <a:lt2>
          <a:srgbClr val="DDDDDD"/>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A:\Greg Koyl Standard template.pot</Template>
  <TotalTime>10703</TotalTime>
  <Words>1065</Words>
  <Application>Microsoft Office PowerPoint</Application>
  <PresentationFormat>On-screen Show (4:3)</PresentationFormat>
  <Paragraphs>175</Paragraphs>
  <Slides>30</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Greg Koyl Standard template.pot</vt:lpstr>
      <vt:lpstr>Clip</vt:lpstr>
      <vt:lpstr>RESULTS Spacing Reporting</vt:lpstr>
      <vt:lpstr>Background</vt:lpstr>
      <vt:lpstr>Key References</vt:lpstr>
      <vt:lpstr>RISS – Spacing General Steps</vt:lpstr>
      <vt:lpstr>RISS – Spacing Creating a Shell Opening</vt:lpstr>
      <vt:lpstr>Online – Creating Shell Opening</vt:lpstr>
      <vt:lpstr>RISS – JS Shell Data Requirements</vt:lpstr>
      <vt:lpstr>Reporting Components</vt:lpstr>
      <vt:lpstr>Reporting Components Disturbance Report – ESF or Online</vt:lpstr>
      <vt:lpstr>Reporting Components Spacing – ESF Only (spatial required)</vt:lpstr>
      <vt:lpstr>Use of Actual Date Indicator &amp;                Action Codes</vt:lpstr>
      <vt:lpstr>Reporting Components Spacing – ESF Only (spatial required)</vt:lpstr>
      <vt:lpstr>Slide 13</vt:lpstr>
      <vt:lpstr>Types of Reporting tied to JS Activities</vt:lpstr>
      <vt:lpstr>Slide 15</vt:lpstr>
      <vt:lpstr>Attachments - See Attachment Standard</vt:lpstr>
      <vt:lpstr>Reporting on Pre-existing planned activities – Need to close the loop</vt:lpstr>
      <vt:lpstr>RESULTS – ESF Confirmation Planned Activities</vt:lpstr>
      <vt:lpstr>RESULTS – ESF Confirmation Planned Activities</vt:lpstr>
      <vt:lpstr>Why Forward Plan?</vt:lpstr>
      <vt:lpstr>Usage of information from RESULTS</vt:lpstr>
      <vt:lpstr>Technical Specifications Codelists + added information</vt:lpstr>
      <vt:lpstr>Slide 23</vt:lpstr>
      <vt:lpstr>Slide 24</vt:lpstr>
      <vt:lpstr>Slide 25</vt:lpstr>
      <vt:lpstr>Slide 26</vt:lpstr>
      <vt:lpstr>Slide 27</vt:lpstr>
      <vt:lpstr>Slide 28</vt:lpstr>
      <vt:lpstr>Slide 29</vt:lpstr>
      <vt:lpstr>Slide 30</vt:lpstr>
    </vt:vector>
  </TitlesOfParts>
  <Company>BC Ministry of Forests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Forest Management</dc:title>
  <dc:creator>Ron Norman</dc:creator>
  <cp:lastModifiedBy>Mei-Ching</cp:lastModifiedBy>
  <cp:revision>672</cp:revision>
  <cp:lastPrinted>2002-07-16T23:48:37Z</cp:lastPrinted>
  <dcterms:created xsi:type="dcterms:W3CDTF">2001-03-07T19:06:03Z</dcterms:created>
  <dcterms:modified xsi:type="dcterms:W3CDTF">2012-12-19T20:13:45Z</dcterms:modified>
</cp:coreProperties>
</file>